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20"/>
  </p:notesMasterIdLst>
  <p:sldIdLst>
    <p:sldId id="397" r:id="rId2"/>
    <p:sldId id="478" r:id="rId3"/>
    <p:sldId id="471" r:id="rId4"/>
    <p:sldId id="472" r:id="rId5"/>
    <p:sldId id="473" r:id="rId6"/>
    <p:sldId id="475" r:id="rId7"/>
    <p:sldId id="474" r:id="rId8"/>
    <p:sldId id="476" r:id="rId9"/>
    <p:sldId id="477" r:id="rId10"/>
    <p:sldId id="479" r:id="rId11"/>
    <p:sldId id="480" r:id="rId12"/>
    <p:sldId id="481" r:id="rId13"/>
    <p:sldId id="482" r:id="rId14"/>
    <p:sldId id="490" r:id="rId15"/>
    <p:sldId id="486" r:id="rId16"/>
    <p:sldId id="487" r:id="rId17"/>
    <p:sldId id="488" r:id="rId18"/>
    <p:sldId id="4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472" autoAdjust="0"/>
    <p:restoredTop sz="88605" autoAdjust="0"/>
  </p:normalViewPr>
  <p:slideViewPr>
    <p:cSldViewPr snapToGrid="0" snapToObjects="1">
      <p:cViewPr varScale="1">
        <p:scale>
          <a:sx n="55" d="100"/>
          <a:sy n="55" d="100"/>
        </p:scale>
        <p:origin x="-88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91D7E-B3F6-4DD7-B886-91BD7C3DB280}" type="datetimeFigureOut">
              <a:rPr lang="zh-TW" altLang="en-US" smtClean="0"/>
              <a:pPr/>
              <a:t>2015/4/21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8BA82-440B-4690-AC38-7D3B08AC02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03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emf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子標題 1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43114" cy="1752600"/>
          </a:xfrm>
        </p:spPr>
        <p:txBody>
          <a:bodyPr>
            <a:normAutofit/>
          </a:bodyPr>
          <a:lstStyle/>
          <a:p>
            <a:r>
              <a:rPr kumimoji="1" lang="en-US" altLang="zh-TW" sz="3600" b="1" dirty="0" smtClean="0">
                <a:latin typeface="+mj-ea"/>
                <a:ea typeface="+mj-ea"/>
                <a:cs typeface="Times New Roman" pitchFamily="18" charset="0"/>
              </a:rPr>
              <a:t>2015</a:t>
            </a:r>
            <a:r>
              <a:rPr kumimoji="1" lang="zh-TW" altLang="en-US" sz="3600" b="1" dirty="0" smtClean="0">
                <a:latin typeface="+mj-ea"/>
                <a:ea typeface="+mj-ea"/>
                <a:cs typeface="Times New Roman" pitchFamily="18" charset="0"/>
              </a:rPr>
              <a:t> 美安台灣全國年會</a:t>
            </a:r>
            <a:endParaRPr kumimoji="1" lang="en-US" altLang="zh-TW" sz="3600" b="1" dirty="0" smtClean="0">
              <a:latin typeface="+mj-ea"/>
              <a:ea typeface="+mj-ea"/>
              <a:cs typeface="Times New Roman" pitchFamily="18" charset="0"/>
            </a:endParaRPr>
          </a:p>
          <a:p>
            <a:r>
              <a:rPr kumimoji="1" lang="zh-TW" altLang="en-US" sz="2800" b="1" dirty="0" smtClean="0">
                <a:latin typeface="+mj-ea"/>
                <a:ea typeface="+mj-ea"/>
                <a:cs typeface="Times New Roman" pitchFamily="18" charset="0"/>
              </a:rPr>
              <a:t>董宥均 </a:t>
            </a:r>
            <a:r>
              <a:rPr kumimoji="1" lang="en-US" altLang="zh-TW" sz="2800" b="1" dirty="0" smtClean="0">
                <a:latin typeface="+mj-ea"/>
                <a:ea typeface="+mj-ea"/>
                <a:cs typeface="Times New Roman" pitchFamily="18" charset="0"/>
              </a:rPr>
              <a:t>Stacy Tung</a:t>
            </a:r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sz="4800" b="1" dirty="0" smtClean="0">
                <a:latin typeface="Calibri" pitchFamily="34" charset="0"/>
                <a:cs typeface="Century Gothic"/>
              </a:rPr>
              <a:t/>
            </a:r>
            <a:br>
              <a:rPr kumimoji="1" lang="en-US" altLang="zh-TW" sz="4800" b="1" dirty="0" smtClean="0">
                <a:latin typeface="Calibri" pitchFamily="34" charset="0"/>
                <a:cs typeface="Century Gothic"/>
              </a:rPr>
            </a:b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發揮系統複製力量</a:t>
            </a:r>
            <a:endParaRPr kumimoji="1"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00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26473"/>
            <a:ext cx="7924800" cy="886691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建立、複製、累積什麼</a:t>
            </a:r>
            <a:r>
              <a:rPr lang="zh-TW" altLang="en-US" sz="4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sz="4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4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0050" name="Picture 2" descr="http://pictogram-free.com/highresolution/l_0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96087"/>
            <a:ext cx="3383280" cy="338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6" y="2102050"/>
            <a:ext cx="4724400" cy="336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26473"/>
            <a:ext cx="7924800" cy="886691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rgbClr val="FFC000"/>
                </a:solidFill>
                <a:latin typeface="Calibri" pitchFamily="34" charset="0"/>
                <a:ea typeface="微軟正黑體" panose="020B0604030504040204" pitchFamily="34" charset="-120"/>
              </a:rPr>
              <a:t>何謂</a:t>
            </a:r>
            <a:r>
              <a:rPr lang="en-US" altLang="zh-TW" sz="4400" b="1" dirty="0" smtClean="0">
                <a:solidFill>
                  <a:srgbClr val="FFC000"/>
                </a:solidFill>
                <a:latin typeface="Calibri" pitchFamily="34" charset="0"/>
                <a:ea typeface="微軟正黑體" panose="020B0604030504040204" pitchFamily="34" charset="-120"/>
              </a:rPr>
              <a:t>shop.com</a:t>
            </a:r>
            <a:r>
              <a:rPr lang="zh-TW" altLang="en-US" sz="4400" b="1" dirty="0" smtClean="0">
                <a:solidFill>
                  <a:srgbClr val="FFC000"/>
                </a:solidFill>
                <a:latin typeface="Calibri" pitchFamily="34" charset="0"/>
                <a:ea typeface="微軟正黑體" panose="020B0604030504040204" pitchFamily="34" charset="-120"/>
              </a:rPr>
              <a:t>創業系統？ </a:t>
            </a:r>
            <a:endParaRPr lang="zh-TW" altLang="en-US" sz="4400" b="1" dirty="0">
              <a:solidFill>
                <a:srgbClr val="FFC000"/>
              </a:solidFill>
              <a:latin typeface="Calibri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31074" name="Picture 2" descr="http://www.theuberlifestyle.com/banner-shop-com-960x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83082"/>
            <a:ext cx="7948246" cy="2649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26473"/>
            <a:ext cx="7924800" cy="886691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經營商場</a:t>
            </a:r>
            <a:r>
              <a:rPr lang="en-US" altLang="zh-TW" sz="4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shop.com</a:t>
            </a:r>
            <a:endParaRPr lang="zh-TW" altLang="en-US" sz="4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222696" y="1632243"/>
            <a:ext cx="4977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社群行銷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一對一行銷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6194" name="Picture 2" descr="http://tr1.cbsistatic.com/hub/i/2013/07/24/8e8bc2d2-405b-4c2b-b806-ff5b6cfc62f1/social-networks-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2676" y="2700997"/>
            <a:ext cx="4739434" cy="3467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95108" y="2546253"/>
            <a:ext cx="6990764" cy="30289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26473"/>
            <a:ext cx="7924800" cy="886691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拓展商場</a:t>
            </a:r>
            <a:r>
              <a:rPr lang="en-US" altLang="zh-TW" sz="4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shop.com</a:t>
            </a:r>
            <a:endParaRPr lang="zh-TW" altLang="en-US" sz="4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465493" y="1649695"/>
            <a:ext cx="4213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MPCP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超連鎖</a:t>
            </a:r>
            <a:r>
              <a:rPr lang="en-US" altLang="zh-TW" sz="3600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®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事業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618" y="2546253"/>
            <a:ext cx="6990764" cy="3028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26473"/>
            <a:ext cx="7924800" cy="886691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輔導超連鎖</a:t>
            </a:r>
            <a:r>
              <a:rPr lang="en-US" altLang="zh-TW" sz="4400" b="1" baseline="300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4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店主</a:t>
            </a:r>
            <a:endParaRPr lang="zh-TW" altLang="en-US" sz="4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152378" y="1632243"/>
            <a:ext cx="3060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新人起步指南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378" y="2461453"/>
            <a:ext cx="2877573" cy="360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26473"/>
            <a:ext cx="7924800" cy="886691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提升專業能力</a:t>
            </a:r>
            <a:endParaRPr lang="zh-TW" altLang="en-US" sz="4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11681" y="1632243"/>
            <a:ext cx="5599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NMTSS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全國會議聯盟系統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4146" name="AutoShape 2" descr="http://pics15.yamedia.tw/25/userfile/d/dearbear55/blog/14c4f971ef0ca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4148" name="AutoShape 4" descr="http://pics15.yamedia.tw/25/userfile/d/dearbear55/blog/14c4f971ef0ca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1563" y="2553285"/>
            <a:ext cx="4168726" cy="3126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26473"/>
            <a:ext cx="7924800" cy="886691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複製績效</a:t>
            </a:r>
            <a:endParaRPr lang="zh-TW" altLang="en-US" sz="4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65720" y="1632243"/>
            <a:ext cx="732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Master UFO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卓越超連鎖</a:t>
            </a:r>
            <a:r>
              <a:rPr lang="en-US" altLang="zh-TW" sz="3600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店主計劃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919132" y="2932521"/>
            <a:ext cx="3849462" cy="2605771"/>
            <a:chOff x="2112" y="1922"/>
            <a:chExt cx="1336" cy="910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112" y="1922"/>
              <a:ext cx="1336" cy="910"/>
              <a:chOff x="2112" y="1920"/>
              <a:chExt cx="1336" cy="910"/>
            </a:xfrm>
          </p:grpSpPr>
          <p:pic>
            <p:nvPicPr>
              <p:cNvPr id="10" name="Picture 8" descr="UFOPIN_06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12" y="1920"/>
                <a:ext cx="1336" cy="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9" descr="UFODIAMO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93" y="2583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0" descr="UFODIAMO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88" y="2590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1" descr="UFODIAMO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16" y="2398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2" descr="UFODIAMO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96" y="2513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3" descr="UFODIAMO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13" y="2081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4" descr="UFODIAMO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56" y="2225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5" descr="UFODIAMO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6" y="1987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6" descr="UFODIAMO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33" y="2074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7" descr="UFODIAMO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05" y="1939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8" descr="UFODIAMO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0" y="1987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9" descr="UFODIAMO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25" y="2227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0" descr="UFODIAMO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85" y="2506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1" descr="UFODIAMO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97" y="1939"/>
                <a:ext cx="17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2" descr="UFODIAMON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0" y="2400"/>
              <a:ext cx="1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26473"/>
            <a:ext cx="7924800" cy="886691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永續收入</a:t>
            </a:r>
            <a:endParaRPr lang="zh-TW" altLang="en-US" sz="4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516924" y="163224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購物年金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2098" name="Picture 2" descr="https://m1.behance.net/rendition/modules/76764621/disp/6a7b6aeebeecf00424e4b91e03736b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8098" y="2546251"/>
            <a:ext cx="3624139" cy="3183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26473"/>
            <a:ext cx="7924800" cy="886691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rgbClr val="FFC000"/>
                </a:solidFill>
                <a:latin typeface="Calibri" pitchFamily="34" charset="0"/>
                <a:ea typeface="微軟正黑體" panose="020B0604030504040204" pitchFamily="34" charset="-120"/>
              </a:rPr>
              <a:t>財務獨立 時間自由</a:t>
            </a:r>
            <a:endParaRPr lang="zh-TW" altLang="en-US" sz="4400" b="1" dirty="0">
              <a:solidFill>
                <a:srgbClr val="FFC000"/>
              </a:solidFill>
              <a:latin typeface="Calibri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516924" y="163224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+mj-lt"/>
                <a:ea typeface="微軟正黑體" panose="020B0604030504040204" pitchFamily="34" charset="-120"/>
              </a:rPr>
              <a:t>美夢成真</a:t>
            </a:r>
            <a:endParaRPr lang="zh-TW" altLang="en-US" sz="3600" b="1" dirty="0">
              <a:latin typeface="+mj-lt"/>
              <a:ea typeface="微軟正黑體" panose="020B0604030504040204" pitchFamily="34" charset="-120"/>
            </a:endParaRPr>
          </a:p>
        </p:txBody>
      </p:sp>
      <p:pic>
        <p:nvPicPr>
          <p:cNvPr id="137218" name="Picture 2" descr="http://cdn-media-2.lifehack.org/wp-content/files/2012/10/make-dreams-come-tr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73" y="2553377"/>
            <a:ext cx="5049472" cy="3367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26473"/>
            <a:ext cx="7924800" cy="886691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rgbClr val="FFC000"/>
                </a:solidFill>
                <a:latin typeface="Calibri" pitchFamily="34" charset="0"/>
                <a:ea typeface="微軟正黑體" panose="020B0604030504040204" pitchFamily="34" charset="-120"/>
              </a:rPr>
              <a:t>證實可行的創業系統</a:t>
            </a:r>
            <a:r>
              <a:rPr lang="zh-TW" altLang="en-US" sz="4400" b="1" dirty="0">
                <a:solidFill>
                  <a:srgbClr val="FFC000"/>
                </a:solidFill>
                <a:latin typeface="Calibri" pitchFamily="34" charset="0"/>
                <a:ea typeface="微軟正黑體" panose="020B0604030504040204" pitchFamily="34" charset="-120"/>
              </a:rPr>
              <a:t>？</a:t>
            </a:r>
            <a:r>
              <a:rPr lang="zh-TW" altLang="en-US" sz="4400" b="1" dirty="0" smtClean="0">
                <a:solidFill>
                  <a:srgbClr val="FFC000"/>
                </a:solidFill>
                <a:latin typeface="Calibri" pitchFamily="34" charset="0"/>
                <a:ea typeface="微軟正黑體" panose="020B0604030504040204" pitchFamily="34" charset="-120"/>
              </a:rPr>
              <a:t> </a:t>
            </a:r>
            <a:endParaRPr lang="zh-TW" altLang="en-US" sz="4400" b="1" dirty="0">
              <a:solidFill>
                <a:srgbClr val="FFC000"/>
              </a:solidFill>
              <a:latin typeface="Calibri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201551" y="1801091"/>
            <a:ext cx="4004603" cy="43295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3600" b="1" dirty="0" smtClean="0">
                <a:latin typeface="Calibri" pitchFamily="34" charset="0"/>
                <a:ea typeface="微軟正黑體" panose="020B0604030504040204" pitchFamily="34" charset="-120"/>
              </a:rPr>
              <a:t>兼差起步</a:t>
            </a:r>
            <a:r>
              <a:rPr lang="zh-TW" altLang="en-US" sz="3600" b="1" dirty="0">
                <a:latin typeface="Calibri" pitchFamily="34" charset="0"/>
                <a:ea typeface="微軟正黑體" panose="020B0604030504040204" pitchFamily="34" charset="-120"/>
              </a:rPr>
              <a:t>？</a:t>
            </a:r>
            <a:endParaRPr lang="en-US" altLang="zh-TW" sz="3600" b="1" dirty="0" smtClean="0">
              <a:latin typeface="Calibri" pitchFamily="34" charset="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en-US" altLang="zh-TW" sz="3600" b="1" dirty="0" smtClean="0">
                <a:latin typeface="Calibri" pitchFamily="34" charset="0"/>
                <a:ea typeface="微軟正黑體" panose="020B0604030504040204" pitchFamily="34" charset="-120"/>
              </a:rPr>
              <a:t>2~3</a:t>
            </a:r>
            <a:r>
              <a:rPr lang="zh-TW" altLang="en-US" sz="3600" b="1" dirty="0" smtClean="0">
                <a:latin typeface="Calibri" pitchFamily="34" charset="0"/>
                <a:ea typeface="微軟正黑體" panose="020B0604030504040204" pitchFamily="34" charset="-120"/>
              </a:rPr>
              <a:t>年計畫？</a:t>
            </a:r>
            <a:endParaRPr lang="en-US" altLang="zh-TW" sz="3600" b="1" dirty="0" smtClean="0">
              <a:latin typeface="Calibri" pitchFamily="34" charset="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zh-TW" altLang="en-US" sz="3600" b="1" dirty="0" smtClean="0">
                <a:latin typeface="Calibri" pitchFamily="34" charset="0"/>
                <a:ea typeface="微軟正黑體" panose="020B0604030504040204" pitchFamily="34" charset="-120"/>
              </a:rPr>
              <a:t>團隊合作</a:t>
            </a:r>
            <a:r>
              <a:rPr lang="zh-TW" altLang="en-US" sz="3600" b="1" dirty="0">
                <a:latin typeface="Calibri" pitchFamily="34" charset="0"/>
                <a:ea typeface="微軟正黑體" panose="020B0604030504040204" pitchFamily="34" charset="-120"/>
              </a:rPr>
              <a:t>？</a:t>
            </a:r>
            <a:endParaRPr lang="en-US" altLang="zh-TW" sz="3600" b="1" dirty="0" smtClean="0">
              <a:latin typeface="Calibri" pitchFamily="34" charset="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zh-TW" altLang="en-US" sz="3600" b="1" dirty="0" smtClean="0">
                <a:latin typeface="Calibri" pitchFamily="34" charset="0"/>
                <a:ea typeface="微軟正黑體" panose="020B0604030504040204" pitchFamily="34" charset="-120"/>
              </a:rPr>
              <a:t>購物年金</a:t>
            </a:r>
            <a:r>
              <a:rPr lang="zh-TW" altLang="en-US" sz="3600" b="1" dirty="0">
                <a:latin typeface="Calibri" pitchFamily="34" charset="0"/>
                <a:ea typeface="微軟正黑體" panose="020B0604030504040204" pitchFamily="34" charset="-120"/>
              </a:rPr>
              <a:t>？</a:t>
            </a:r>
            <a:endParaRPr lang="en-US" altLang="zh-TW" sz="3600" b="1" dirty="0" smtClean="0">
              <a:latin typeface="Calibri" pitchFamily="34" charset="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zh-TW" altLang="en-US" sz="3600" b="1" dirty="0" smtClean="0">
                <a:latin typeface="Calibri" pitchFamily="34" charset="0"/>
                <a:ea typeface="微軟正黑體" panose="020B0604030504040204" pitchFamily="34" charset="-120"/>
              </a:rPr>
              <a:t>永續收入</a:t>
            </a:r>
            <a:r>
              <a:rPr lang="zh-TW" altLang="en-US" sz="3600" b="1" dirty="0">
                <a:latin typeface="Calibri" pitchFamily="34" charset="0"/>
                <a:ea typeface="微軟正黑體" panose="020B0604030504040204" pitchFamily="34" charset="-120"/>
              </a:rPr>
              <a:t>？</a:t>
            </a:r>
            <a:endParaRPr lang="en-US" altLang="zh-TW" sz="3600" b="1" dirty="0" smtClean="0">
              <a:latin typeface="Calibri" pitchFamily="34" charset="0"/>
              <a:ea typeface="微軟正黑體" panose="020B0604030504040204" pitchFamily="34" charset="-120"/>
            </a:endParaRPr>
          </a:p>
          <a:p>
            <a:pPr algn="ctr">
              <a:buNone/>
            </a:pPr>
            <a:endParaRPr lang="en-US" altLang="zh-TW" sz="3200" b="1" dirty="0" smtClean="0">
              <a:solidFill>
                <a:srgbClr val="FFFF00"/>
              </a:solidFill>
              <a:latin typeface="Calibri" pitchFamily="34" charset="0"/>
              <a:ea typeface="微軟正黑體" panose="020B0604030504040204" pitchFamily="34" charset="-120"/>
            </a:endParaRPr>
          </a:p>
          <a:p>
            <a:pPr algn="ctr">
              <a:buNone/>
            </a:pPr>
            <a:endParaRPr lang="en-US" altLang="zh-TW" sz="3200" b="1" dirty="0" smtClean="0">
              <a:solidFill>
                <a:srgbClr val="FFFF00"/>
              </a:solidFill>
              <a:latin typeface="Calibri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19810" name="Picture 2" descr="http://personal-finance.military.com/wp-content/uploads/2014/12/Question-mark-scratch-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988" y="1801091"/>
            <a:ext cx="2822714" cy="3709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3967163"/>
            <a:ext cx="83693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00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175" y="1538288"/>
            <a:ext cx="3883025" cy="1385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  <a:defRPr/>
            </a:pPr>
            <a:r>
              <a:rPr kumimoji="0" lang="zh-TW" altLang="en-US" b="1" u="sng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零售商</a:t>
            </a:r>
            <a:endParaRPr kumimoji="0" lang="en-US" sz="800" b="1" dirty="0">
              <a:solidFill>
                <a:srgbClr val="04255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儷黑 Pro"/>
            </a:endParaRPr>
          </a:p>
          <a:p>
            <a:pPr marL="177800" indent="-177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2555"/>
              </a:buClr>
              <a:buFont typeface="Arial"/>
              <a:buChar char="•"/>
              <a:defRPr/>
            </a:pPr>
            <a:r>
              <a:rPr kumimoji="0" lang="zh-Hant" altLang="en-US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不需任何入會費 </a:t>
            </a:r>
          </a:p>
          <a:p>
            <a:pPr marL="177800" indent="-177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2555"/>
              </a:buClr>
              <a:buFont typeface="Arial"/>
              <a:buChar char="•"/>
              <a:defRPr/>
            </a:pPr>
            <a:r>
              <a:rPr kumimoji="0" lang="zh-Hant" altLang="en-US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以</a:t>
            </a:r>
            <a:r>
              <a:rPr lang="zh-TW" altLang="en-US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超連鎖</a:t>
            </a:r>
            <a:r>
              <a:rPr lang="en-US" altLang="zh-TW" b="1" baseline="30000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® </a:t>
            </a:r>
            <a:r>
              <a:rPr kumimoji="0" lang="zh-Hant" altLang="en-US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成</a:t>
            </a:r>
            <a:r>
              <a:rPr kumimoji="0" lang="zh-Hant" altLang="en-US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本價購買産品，賺取零售利潤 </a:t>
            </a:r>
            <a:endParaRPr kumimoji="0" lang="en-US" b="1" dirty="0">
              <a:solidFill>
                <a:srgbClr val="04255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儷黑 Pro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84175" y="3560763"/>
            <a:ext cx="36576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tabLst>
                <a:tab pos="114300" algn="l"/>
              </a:tabLst>
            </a:pPr>
            <a:r>
              <a:rPr kumimoji="0" lang="ja-JP" altLang="en-US" b="1" u="sng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超連鎖</a:t>
            </a:r>
            <a:r>
              <a:rPr kumimoji="0" lang="en-US" altLang="zh-TW" b="1" u="sng" baseline="30000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®</a:t>
            </a:r>
            <a:r>
              <a:rPr kumimoji="0" lang="zh-TW" altLang="en-US" b="1" u="sng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店主 </a:t>
            </a:r>
            <a:endParaRPr kumimoji="0" lang="zh-TW" altLang="en-US" sz="800" b="1" u="sng" dirty="0">
              <a:solidFill>
                <a:srgbClr val="04255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儷黑 Pro"/>
            </a:endParaRPr>
          </a:p>
          <a:p>
            <a:pPr marL="285750" indent="-285750">
              <a:lnSpc>
                <a:spcPct val="120000"/>
              </a:lnSpc>
              <a:buClr>
                <a:srgbClr val="042555"/>
              </a:buClr>
              <a:buFont typeface="Arial"/>
              <a:buChar char="•"/>
              <a:tabLst>
                <a:tab pos="114300" algn="l"/>
              </a:tabLst>
            </a:pPr>
            <a:r>
              <a:rPr kumimoji="0" lang="zh-TW" altLang="en-US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繳交入會費</a:t>
            </a:r>
            <a:r>
              <a:rPr kumimoji="0" lang="en-US" altLang="zh-TW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-$3,360</a:t>
            </a:r>
            <a:r>
              <a:rPr kumimoji="0" lang="zh-TW" altLang="en-US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 </a:t>
            </a:r>
            <a:endParaRPr kumimoji="0" lang="zh-TW" altLang="en-US" b="1" dirty="0">
              <a:solidFill>
                <a:srgbClr val="04255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儷黑 Pro"/>
            </a:endParaRPr>
          </a:p>
          <a:p>
            <a:pPr marL="285750" indent="-285750">
              <a:lnSpc>
                <a:spcPct val="120000"/>
              </a:lnSpc>
              <a:buClr>
                <a:srgbClr val="042555"/>
              </a:buClr>
              <a:buFont typeface="Arial"/>
              <a:buChar char="•"/>
              <a:tabLst>
                <a:tab pos="114300" algn="l"/>
              </a:tabLst>
            </a:pPr>
            <a:r>
              <a:rPr kumimoji="0" lang="zh-TW" altLang="en-US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以</a:t>
            </a:r>
            <a:r>
              <a:rPr lang="zh-TW" altLang="en-US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超連鎖</a:t>
            </a:r>
            <a:r>
              <a:rPr lang="en-US" altLang="zh-TW" b="1" baseline="30000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®</a:t>
            </a:r>
            <a:r>
              <a:rPr kumimoji="0" lang="zh-TW" altLang="en-US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成</a:t>
            </a:r>
            <a:r>
              <a:rPr kumimoji="0" lang="zh-TW" altLang="en-US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本價購買産品，賺取零售利潤 </a:t>
            </a:r>
          </a:p>
          <a:p>
            <a:pPr marL="285750" indent="-285750">
              <a:lnSpc>
                <a:spcPct val="120000"/>
              </a:lnSpc>
              <a:buClr>
                <a:srgbClr val="042555"/>
              </a:buClr>
              <a:buFont typeface="Arial"/>
              <a:buChar char="•"/>
              <a:tabLst>
                <a:tab pos="114300" algn="l"/>
              </a:tabLst>
            </a:pPr>
            <a:r>
              <a:rPr kumimoji="0" lang="zh-TW" altLang="en-US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參加管理業績紅利計劃</a:t>
            </a:r>
            <a:r>
              <a:rPr kumimoji="0" lang="en-US" altLang="zh-TW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(MPCP)</a:t>
            </a:r>
            <a:r>
              <a:rPr kumimoji="0" lang="zh-TW" altLang="en-US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， 賺取佣金 </a:t>
            </a: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38" y="365694"/>
            <a:ext cx="8269287" cy="9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3538" y="1563688"/>
            <a:ext cx="43688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657600" y="6553200"/>
            <a:ext cx="533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zh-TW" altLang="en-US" sz="1000" b="1" i="1">
                <a:solidFill>
                  <a:srgbClr val="042555"/>
                </a:solidFill>
                <a:latin typeface="+mj-ea"/>
                <a:ea typeface="+mj-ea"/>
                <a:cs typeface="儷黑 Pro"/>
              </a:rPr>
              <a:t>*</a:t>
            </a:r>
            <a:r>
              <a:rPr kumimoji="0" lang="en-US" altLang="zh-TW" sz="1000" b="1" i="1">
                <a:solidFill>
                  <a:srgbClr val="042555"/>
                </a:solidFill>
                <a:latin typeface="+mj-ea"/>
                <a:ea typeface="+mj-ea"/>
                <a:cs typeface="儷黑 Pro"/>
              </a:rPr>
              <a:t>BDC – </a:t>
            </a:r>
            <a:r>
              <a:rPr kumimoji="0" lang="zh-TW" altLang="en-US" sz="1000" b="1" i="1">
                <a:solidFill>
                  <a:srgbClr val="042555"/>
                </a:solidFill>
                <a:latin typeface="+mj-ea"/>
                <a:ea typeface="+mj-ea"/>
                <a:cs typeface="儷黑 Pro"/>
              </a:rPr>
              <a:t>商業發展中心 </a:t>
            </a:r>
            <a:endParaRPr kumimoji="0" lang="zh-TW" altLang="en-US" sz="1000" b="1" i="1">
              <a:solidFill>
                <a:srgbClr val="139FC9"/>
              </a:solidFill>
              <a:latin typeface="+mj-ea"/>
              <a:ea typeface="+mj-ea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34139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33400" y="1257246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>
              <a:lnSpc>
                <a:spcPct val="120000"/>
              </a:lnSpc>
              <a:defRPr/>
            </a:pPr>
            <a:r>
              <a:rPr lang="en-GB" sz="2200" b="1" kern="0" dirty="0" smtClean="0">
                <a:solidFill>
                  <a:srgbClr val="C32F23"/>
                </a:solidFill>
                <a:latin typeface="Arial"/>
                <a:cs typeface="Arial"/>
              </a:rPr>
              <a:t>BV </a:t>
            </a:r>
            <a:endParaRPr lang="en-GB" sz="2200" b="1" kern="0" dirty="0">
              <a:solidFill>
                <a:srgbClr val="C32F23"/>
              </a:solidFill>
              <a:latin typeface="Arial"/>
              <a:cs typeface="Arial"/>
            </a:endParaRPr>
          </a:p>
          <a:p>
            <a:pPr lvl="0" algn="ctr" defTabSz="914400">
              <a:lnSpc>
                <a:spcPct val="120000"/>
              </a:lnSpc>
              <a:defRPr/>
            </a:pPr>
            <a:r>
              <a:rPr lang="zh-Hant" altLang="en-US" b="1" kern="0" dirty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業績點數</a:t>
            </a:r>
            <a:r>
              <a:rPr lang="en-GB" sz="400" b="1" kern="0" dirty="0" smtClean="0">
                <a:solidFill>
                  <a:srgbClr val="042555"/>
                </a:solidFill>
                <a:latin typeface="Arial"/>
                <a:cs typeface="Arial"/>
              </a:rPr>
              <a:t/>
            </a:r>
            <a:br>
              <a:rPr lang="en-GB" sz="400" b="1" kern="0" dirty="0" smtClean="0">
                <a:solidFill>
                  <a:srgbClr val="042555"/>
                </a:solidFill>
                <a:latin typeface="Arial"/>
                <a:cs typeface="Arial"/>
              </a:rPr>
            </a:br>
            <a:r>
              <a:rPr lang="zh-Hant" altLang="en-US" sz="1400" b="1" kern="0" dirty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業績點</a:t>
            </a:r>
            <a:r>
              <a:rPr lang="zh-Hant" altLang="en-US" sz="1400" b="1" kern="0" dirty="0" smtClean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數是</a:t>
            </a:r>
            <a:r>
              <a:rPr lang="zh-Hant" altLang="en-US" sz="1400" b="1" kern="0" dirty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每項美</a:t>
            </a:r>
            <a:r>
              <a:rPr lang="zh-Hant" altLang="en-US" sz="1400" b="1" kern="0" dirty="0" smtClean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安</a:t>
            </a:r>
            <a:r>
              <a:rPr lang="zh-TW" altLang="en-US" sz="1400" b="1" kern="0" dirty="0" smtClean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獨家</a:t>
            </a:r>
            <a:r>
              <a:rPr lang="zh-Hant" altLang="en-US" sz="1400" b="1" kern="0" dirty="0" smtClean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商</a:t>
            </a:r>
            <a:r>
              <a:rPr lang="zh-Hant" altLang="en-US" sz="1400" b="1" kern="0" dirty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品所代表的價值單位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42555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46600" y="1257246"/>
            <a:ext cx="4343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>
              <a:lnSpc>
                <a:spcPct val="120000"/>
              </a:lnSpc>
              <a:defRPr/>
            </a:pPr>
            <a:r>
              <a:rPr lang="en-GB" sz="2200" b="1" kern="0" dirty="0">
                <a:solidFill>
                  <a:srgbClr val="85BA37"/>
                </a:solidFill>
                <a:latin typeface="Arial"/>
                <a:cs typeface="Arial"/>
              </a:rPr>
              <a:t>IBV</a:t>
            </a:r>
          </a:p>
          <a:p>
            <a:pPr algn="ctr" defTabSz="914400">
              <a:lnSpc>
                <a:spcPct val="120000"/>
              </a:lnSpc>
              <a:defRPr/>
            </a:pPr>
            <a:r>
              <a:rPr lang="zh-Hant" altLang="en-US" b="1" kern="0" dirty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獎勵業績點數</a:t>
            </a:r>
            <a:r>
              <a:rPr lang="en-GB" b="1" kern="0" dirty="0" smtClean="0">
                <a:solidFill>
                  <a:srgbClr val="042555"/>
                </a:solidFill>
                <a:latin typeface="Arial"/>
                <a:cs typeface="Arial"/>
              </a:rPr>
              <a:t/>
            </a:r>
            <a:br>
              <a:rPr lang="en-GB" b="1" kern="0" dirty="0" smtClean="0">
                <a:solidFill>
                  <a:srgbClr val="042555"/>
                </a:solidFill>
                <a:latin typeface="Arial"/>
                <a:cs typeface="Arial"/>
              </a:rPr>
            </a:br>
            <a:r>
              <a:rPr lang="en-GB" sz="400" b="1" kern="0" dirty="0" smtClean="0">
                <a:solidFill>
                  <a:srgbClr val="042555"/>
                </a:solidFill>
                <a:latin typeface="Arial"/>
                <a:cs typeface="Arial"/>
              </a:rPr>
              <a:t/>
            </a:r>
            <a:br>
              <a:rPr lang="en-GB" sz="400" b="1" kern="0" dirty="0" smtClean="0">
                <a:solidFill>
                  <a:srgbClr val="042555"/>
                </a:solidFill>
                <a:latin typeface="Arial"/>
                <a:cs typeface="Arial"/>
              </a:rPr>
            </a:br>
            <a:r>
              <a:rPr lang="zh-Hant" altLang="en-US" sz="1400" b="1" kern="0" dirty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獎勵業績點</a:t>
            </a:r>
            <a:r>
              <a:rPr lang="zh-Hant" altLang="en-US" sz="1400" b="1" kern="0" dirty="0" smtClean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數是</a:t>
            </a:r>
            <a:r>
              <a:rPr lang="zh-Hant" altLang="en-US" sz="1400" b="1" kern="0" dirty="0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每項夥伴商店商品代表的價值單位</a:t>
            </a:r>
            <a:endParaRPr lang="en-GB" sz="1400" kern="0" dirty="0">
              <a:solidFill>
                <a:srgbClr val="042555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828800"/>
            <a:ext cx="0" cy="4572000"/>
          </a:xfrm>
          <a:prstGeom prst="line">
            <a:avLst/>
          </a:prstGeom>
          <a:ln>
            <a:solidFill>
              <a:srgbClr val="0425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12"/>
          <p:cNvGrpSpPr/>
          <p:nvPr/>
        </p:nvGrpSpPr>
        <p:grpSpPr>
          <a:xfrm>
            <a:off x="706221" y="2743200"/>
            <a:ext cx="1575689" cy="685800"/>
            <a:chOff x="-1276534" y="2789499"/>
            <a:chExt cx="1575689" cy="6858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7185" y="3005489"/>
              <a:ext cx="1256990" cy="25382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-1276534" y="2789499"/>
              <a:ext cx="1575689" cy="685800"/>
            </a:xfrm>
            <a:prstGeom prst="rect">
              <a:avLst/>
            </a:prstGeom>
            <a:noFill/>
            <a:ln>
              <a:solidFill>
                <a:srgbClr val="008FA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641126" y="2743200"/>
            <a:ext cx="1575689" cy="685800"/>
          </a:xfrm>
          <a:prstGeom prst="rect">
            <a:avLst/>
          </a:prstGeom>
          <a:noFill/>
          <a:ln>
            <a:solidFill>
              <a:srgbClr val="008FA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38"/>
          <p:cNvGrpSpPr/>
          <p:nvPr/>
        </p:nvGrpSpPr>
        <p:grpSpPr>
          <a:xfrm>
            <a:off x="2641126" y="5365655"/>
            <a:ext cx="1575689" cy="685800"/>
            <a:chOff x="-1347089" y="5278128"/>
            <a:chExt cx="1575689" cy="685800"/>
          </a:xfrm>
        </p:grpSpPr>
        <p:pic>
          <p:nvPicPr>
            <p:cNvPr id="11" name="Picture 10" descr="TLS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392"/>
            <a:stretch/>
          </p:blipFill>
          <p:spPr>
            <a:xfrm>
              <a:off x="-1000786" y="5365060"/>
              <a:ext cx="883082" cy="511936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-1347089" y="5278128"/>
              <a:ext cx="1575689" cy="685800"/>
            </a:xfrm>
            <a:prstGeom prst="rect">
              <a:avLst/>
            </a:prstGeom>
            <a:noFill/>
            <a:ln>
              <a:solidFill>
                <a:srgbClr val="008FA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29"/>
          <p:cNvGrpSpPr/>
          <p:nvPr/>
        </p:nvGrpSpPr>
        <p:grpSpPr>
          <a:xfrm>
            <a:off x="706221" y="3614948"/>
            <a:ext cx="1575689" cy="685800"/>
            <a:chOff x="-1353666" y="3552274"/>
            <a:chExt cx="1575689" cy="6858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7906" y="3690288"/>
              <a:ext cx="1284168" cy="409772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-1353666" y="3552274"/>
              <a:ext cx="1575689" cy="685800"/>
            </a:xfrm>
            <a:prstGeom prst="rect">
              <a:avLst/>
            </a:prstGeom>
            <a:noFill/>
            <a:ln>
              <a:solidFill>
                <a:srgbClr val="008FA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31"/>
          <p:cNvGrpSpPr/>
          <p:nvPr/>
        </p:nvGrpSpPr>
        <p:grpSpPr>
          <a:xfrm>
            <a:off x="2641126" y="3615220"/>
            <a:ext cx="1575689" cy="685800"/>
            <a:chOff x="-1353666" y="3641079"/>
            <a:chExt cx="1575689" cy="685800"/>
          </a:xfrm>
        </p:grpSpPr>
        <p:pic>
          <p:nvPicPr>
            <p:cNvPr id="9" name="Picture 8" descr="DNA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0673" y="3666938"/>
              <a:ext cx="809702" cy="634082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-1353666" y="3641079"/>
              <a:ext cx="1575689" cy="685800"/>
            </a:xfrm>
            <a:prstGeom prst="rect">
              <a:avLst/>
            </a:prstGeom>
            <a:noFill/>
            <a:ln>
              <a:solidFill>
                <a:srgbClr val="008FA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33"/>
          <p:cNvGrpSpPr/>
          <p:nvPr/>
        </p:nvGrpSpPr>
        <p:grpSpPr>
          <a:xfrm>
            <a:off x="712253" y="4478011"/>
            <a:ext cx="1575689" cy="685800"/>
            <a:chOff x="-1353666" y="4387046"/>
            <a:chExt cx="1575689" cy="685800"/>
          </a:xfrm>
        </p:grpSpPr>
        <p:pic>
          <p:nvPicPr>
            <p:cNvPr id="16" name="Picture 15" descr="Lumiere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3548" y="4527152"/>
              <a:ext cx="1395452" cy="405588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1353666" y="4387046"/>
              <a:ext cx="1575689" cy="685800"/>
            </a:xfrm>
            <a:prstGeom prst="rect">
              <a:avLst/>
            </a:prstGeom>
            <a:noFill/>
            <a:ln>
              <a:solidFill>
                <a:srgbClr val="008FA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2637731" y="4484731"/>
            <a:ext cx="1575689" cy="685800"/>
          </a:xfrm>
          <a:prstGeom prst="rect">
            <a:avLst/>
          </a:prstGeom>
          <a:noFill/>
          <a:ln>
            <a:solidFill>
              <a:srgbClr val="008FA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06221" y="5356104"/>
            <a:ext cx="1575689" cy="685800"/>
          </a:xfrm>
          <a:prstGeom prst="rect">
            <a:avLst/>
          </a:prstGeom>
          <a:noFill/>
          <a:ln>
            <a:solidFill>
              <a:srgbClr val="008FA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977936" y="2743200"/>
            <a:ext cx="1575689" cy="685800"/>
          </a:xfrm>
          <a:prstGeom prst="rect">
            <a:avLst/>
          </a:prstGeom>
          <a:noFill/>
          <a:ln>
            <a:solidFill>
              <a:srgbClr val="008FA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51336" y="2743200"/>
            <a:ext cx="1575689" cy="685800"/>
          </a:xfrm>
          <a:prstGeom prst="rect">
            <a:avLst/>
          </a:prstGeom>
          <a:noFill/>
          <a:ln>
            <a:solidFill>
              <a:srgbClr val="008FA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008069" y="3615220"/>
            <a:ext cx="1575689" cy="685800"/>
          </a:xfrm>
          <a:prstGeom prst="rect">
            <a:avLst/>
          </a:prstGeom>
          <a:noFill/>
          <a:ln>
            <a:solidFill>
              <a:srgbClr val="008FA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885829" y="3615220"/>
            <a:ext cx="1575689" cy="685800"/>
          </a:xfrm>
          <a:prstGeom prst="rect">
            <a:avLst/>
          </a:prstGeom>
          <a:noFill/>
          <a:ln>
            <a:solidFill>
              <a:srgbClr val="008FA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008069" y="4483653"/>
            <a:ext cx="1575689" cy="685800"/>
          </a:xfrm>
          <a:prstGeom prst="rect">
            <a:avLst/>
          </a:prstGeom>
          <a:noFill/>
          <a:ln>
            <a:solidFill>
              <a:srgbClr val="008FA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85829" y="4483840"/>
            <a:ext cx="1575689" cy="685800"/>
          </a:xfrm>
          <a:prstGeom prst="rect">
            <a:avLst/>
          </a:prstGeom>
          <a:noFill/>
          <a:ln>
            <a:solidFill>
              <a:srgbClr val="008FA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963394" y="5356104"/>
            <a:ext cx="1575689" cy="685800"/>
          </a:xfrm>
          <a:prstGeom prst="rect">
            <a:avLst/>
          </a:prstGeom>
          <a:noFill/>
          <a:ln>
            <a:solidFill>
              <a:srgbClr val="008FA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882439" y="5375221"/>
            <a:ext cx="1575689" cy="685800"/>
          </a:xfrm>
          <a:prstGeom prst="rect">
            <a:avLst/>
          </a:prstGeom>
          <a:noFill/>
          <a:ln>
            <a:solidFill>
              <a:srgbClr val="008FA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imeAntiAgingNutraceuticalsLogo_071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90" y="5439961"/>
            <a:ext cx="1659454" cy="526644"/>
          </a:xfrm>
          <a:prstGeom prst="rect">
            <a:avLst/>
          </a:prstGeom>
        </p:spPr>
      </p:pic>
      <p:pic>
        <p:nvPicPr>
          <p:cNvPr id="63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1638" y="365125"/>
            <a:ext cx="82692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7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1071" y="4708769"/>
            <a:ext cx="1542730" cy="34194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85829" y="5496137"/>
            <a:ext cx="1524366" cy="49095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6" name="Picture 6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9714" y="2774463"/>
            <a:ext cx="1267816" cy="60789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7" name="Picture 8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51517" y="3656530"/>
            <a:ext cx="1381370" cy="51826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8" name="Picture 39" descr="Hola logo tes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31071" y="2752082"/>
            <a:ext cx="1471246" cy="65791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9" name="Picture 17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668" y="5381468"/>
            <a:ext cx="1538408" cy="62572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0" name="Picture 61" descr="Optoma Sho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17121" y="3699645"/>
            <a:ext cx="1386508" cy="53679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1" name="Picture 38" descr="Business Today"/>
          <p:cNvPicPr>
            <a:picLocks noChangeAspect="1" noChangeArrowheads="1"/>
          </p:cNvPicPr>
          <p:nvPr/>
        </p:nvPicPr>
        <p:blipFill rotWithShape="1">
          <a:blip r:embed="rId16"/>
          <a:srcRect l="8758" r="13796"/>
          <a:stretch/>
        </p:blipFill>
        <p:spPr bwMode="auto">
          <a:xfrm>
            <a:off x="6990176" y="4601308"/>
            <a:ext cx="1400481" cy="43636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35807" y="2834196"/>
            <a:ext cx="747336" cy="542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19400" y="4572000"/>
            <a:ext cx="1298316" cy="5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365125"/>
            <a:ext cx="83947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17500" y="1047750"/>
            <a:ext cx="852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 b="1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10-15</a:t>
            </a:r>
            <a:r>
              <a:rPr kumimoji="0" lang="zh-TW" altLang="en-US" sz="2000" b="1">
                <a:solidFill>
                  <a:srgbClr val="042555"/>
                </a:solidFill>
                <a:latin typeface="儷黑 Pro"/>
                <a:ea typeface="儷黑 Pro"/>
                <a:cs typeface="儷黑 Pro"/>
              </a:rPr>
              <a:t>位固定購買的顧客 </a:t>
            </a:r>
          </a:p>
        </p:txBody>
      </p:sp>
      <p:pic>
        <p:nvPicPr>
          <p:cNvPr id="19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047750"/>
            <a:ext cx="19272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8413" y="1828800"/>
            <a:ext cx="1077912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0675" y="2179638"/>
            <a:ext cx="2141538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2975" y="3273425"/>
            <a:ext cx="2247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4413250"/>
            <a:ext cx="17573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30788" y="4559300"/>
            <a:ext cx="14208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92550" y="4324350"/>
            <a:ext cx="10842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44725" y="4559300"/>
            <a:ext cx="1438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6025" y="4495800"/>
            <a:ext cx="21907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42975" y="3249613"/>
            <a:ext cx="25638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24088" y="2179638"/>
            <a:ext cx="17986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33788" y="1836738"/>
            <a:ext cx="1077912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82875" y="2971800"/>
            <a:ext cx="376872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9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11"/>
          <a:stretch/>
        </p:blipFill>
        <p:spPr>
          <a:xfrm>
            <a:off x="4140200" y="1563807"/>
            <a:ext cx="4435015" cy="1896359"/>
          </a:xfrm>
          <a:prstGeom prst="rect">
            <a:avLst/>
          </a:prstGeom>
        </p:spPr>
      </p:pic>
      <p:pic>
        <p:nvPicPr>
          <p:cNvPr id="2" name="Picture 1" descr="NewYouBDC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1852844"/>
            <a:ext cx="4188253" cy="1607322"/>
          </a:xfrm>
          <a:prstGeom prst="rect">
            <a:avLst/>
          </a:prstGeom>
        </p:spPr>
      </p:pic>
      <p:pic>
        <p:nvPicPr>
          <p:cNvPr id="4" name="Picture 3" descr="NewYouBDC_2_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2091864"/>
            <a:ext cx="3026996" cy="1330202"/>
          </a:xfrm>
          <a:prstGeom prst="rect">
            <a:avLst/>
          </a:prstGeom>
        </p:spPr>
      </p:pic>
      <p:pic>
        <p:nvPicPr>
          <p:cNvPr id="5" name="Picture 4" descr="NewYouBDC_2_G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2091864"/>
            <a:ext cx="4084875" cy="133020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638" y="434975"/>
            <a:ext cx="82692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1638" y="1861359"/>
            <a:ext cx="33512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累積</a:t>
            </a:r>
            <a:r>
              <a:rPr kumimoji="0" lang="en-US" altLang="zh-TW" sz="2000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200</a:t>
            </a:r>
            <a:r>
              <a:rPr kumimoji="0" lang="zh-TW" altLang="en-US" sz="2000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點業績點數，使商業發展中心合格後，</a:t>
            </a:r>
            <a:r>
              <a:rPr lang="zh-TW" altLang="en-US" sz="2000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即可</a:t>
            </a:r>
            <a:r>
              <a:rPr lang="zh-TW" altLang="en-US" sz="2000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開始從左右兩側組織累積業績點數</a:t>
            </a:r>
            <a:r>
              <a:rPr lang="en-US" altLang="zh-TW" sz="2000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(BV)</a:t>
            </a:r>
            <a:r>
              <a:rPr lang="zh-TW" altLang="en-US" sz="2000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與獎勵業績點數</a:t>
            </a:r>
            <a:r>
              <a:rPr lang="en-US" altLang="zh-TW" sz="2000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(IBV)</a:t>
            </a:r>
            <a:endParaRPr lang="en-US" altLang="zh-TW" sz="2000" b="1" dirty="0" smtClean="0">
              <a:solidFill>
                <a:srgbClr val="04255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儷黑 Pro"/>
            </a:endParaRPr>
          </a:p>
          <a:p>
            <a:endParaRPr kumimoji="0" lang="zh-TW" altLang="en-US" sz="2000" b="1" dirty="0" smtClean="0">
              <a:solidFill>
                <a:srgbClr val="04255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儷黑 Pro"/>
            </a:endParaRPr>
          </a:p>
          <a:p>
            <a:endParaRPr kumimoji="0" lang="zh-TW" altLang="en-US" sz="2000" b="1" dirty="0">
              <a:solidFill>
                <a:srgbClr val="04255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儷黑 Pro"/>
            </a:endParaRPr>
          </a:p>
          <a:p>
            <a:r>
              <a:rPr kumimoji="0" lang="zh-TW" altLang="en-US" sz="2000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商業發展中心合格後，即可開始累積業績點數</a:t>
            </a:r>
            <a:r>
              <a:rPr kumimoji="0" lang="en-US" altLang="zh-TW" sz="2000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(BV)</a:t>
            </a:r>
            <a:r>
              <a:rPr kumimoji="0" lang="zh-TW" altLang="en-US" sz="2000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與獎勵業績點數</a:t>
            </a:r>
            <a:r>
              <a:rPr kumimoji="0" lang="en-US" altLang="zh-TW" sz="2000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(IBV)</a:t>
            </a:r>
            <a:r>
              <a:rPr kumimoji="0" lang="zh-TW" altLang="en-US" sz="2000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。 </a:t>
            </a:r>
          </a:p>
          <a:p>
            <a:endParaRPr kumimoji="0" lang="en-US" altLang="zh-TW" sz="2000" b="1" dirty="0">
              <a:solidFill>
                <a:srgbClr val="04255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儷黑 Pro"/>
            </a:endParaRPr>
          </a:p>
        </p:txBody>
      </p:sp>
    </p:spTree>
    <p:extLst>
      <p:ext uri="{BB962C8B-B14F-4D97-AF65-F5344CB8AC3E}">
        <p14:creationId xmlns:p14="http://schemas.microsoft.com/office/powerpoint/2010/main" val="1167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2588" y="1273175"/>
            <a:ext cx="82407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在您左右兩邊的組織裡各親自推薦一位合格</a:t>
            </a:r>
            <a:r>
              <a:rPr kumimoji="0" lang="zh-TW" altLang="en-US" sz="2000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的</a:t>
            </a:r>
            <a:r>
              <a:rPr lang="zh-TW" altLang="en-US" sz="2000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超連鎖</a:t>
            </a:r>
            <a:r>
              <a:rPr lang="en-US" altLang="zh-TW" sz="2000" b="1" baseline="30000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®</a:t>
            </a:r>
            <a:r>
              <a:rPr lang="zh-TW" altLang="en-US" sz="2000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店主</a:t>
            </a:r>
            <a:r>
              <a:rPr kumimoji="0" lang="zh-TW" altLang="en-US" sz="2000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 </a:t>
            </a:r>
            <a:endParaRPr kumimoji="0" lang="zh-TW" altLang="en-US" sz="2000" b="1" dirty="0">
              <a:solidFill>
                <a:srgbClr val="04255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儷黑 Pro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434975"/>
            <a:ext cx="82692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3850" y="2286000"/>
            <a:ext cx="33940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3830638"/>
            <a:ext cx="281305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0725" y="3829050"/>
            <a:ext cx="27241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1350" y="3868738"/>
            <a:ext cx="2635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88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17" descr="PeopleLeadToPeopl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700" y="1917700"/>
            <a:ext cx="1873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82588" y="1273175"/>
            <a:ext cx="82407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b="1">
                <a:solidFill>
                  <a:srgbClr val="0020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現有夥伴帶來夥伴。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1225" y="1677988"/>
            <a:ext cx="24225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0" y="2784475"/>
            <a:ext cx="2003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2784475"/>
            <a:ext cx="19383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0438" y="3644900"/>
            <a:ext cx="1200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3644900"/>
            <a:ext cx="1200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6088" y="3644900"/>
            <a:ext cx="1200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86350" y="3644900"/>
            <a:ext cx="1198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8600" y="6553200"/>
            <a:ext cx="82407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400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* 綠色表示親自推薦</a:t>
            </a:r>
            <a:r>
              <a:rPr kumimoji="0" lang="zh-TW" altLang="en-US" sz="1400" b="1" dirty="0" smtClean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的</a:t>
            </a:r>
            <a:r>
              <a:rPr lang="zh-TW" altLang="en-US" sz="1400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超連鎖</a:t>
            </a:r>
            <a:r>
              <a:rPr lang="en-US" altLang="zh-TW" sz="1400" b="1" baseline="30000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®</a:t>
            </a:r>
            <a:r>
              <a:rPr lang="zh-TW" altLang="en-US" sz="1400" b="1" dirty="0">
                <a:solidFill>
                  <a:srgbClr val="0425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儷黑 Pro"/>
              </a:rPr>
              <a:t>店主</a:t>
            </a:r>
            <a:endParaRPr kumimoji="0" lang="zh-TW" altLang="en-US" sz="1400" b="1" dirty="0">
              <a:solidFill>
                <a:srgbClr val="04255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儷黑 Pro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00" y="5860000"/>
            <a:ext cx="2101867" cy="49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78086" y="5857247"/>
            <a:ext cx="21320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21218" y="5858835"/>
            <a:ext cx="2132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64350" y="5857247"/>
            <a:ext cx="21320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4175" y="365125"/>
            <a:ext cx="83042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630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地平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4282</TotalTime>
  <Words>256</Words>
  <Application>Microsoft Office PowerPoint</Application>
  <PresentationFormat>如螢幕大小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地平線</vt:lpstr>
      <vt:lpstr> 發揮系統複製力量</vt:lpstr>
      <vt:lpstr>證實可行的創業系統？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建立、複製、累積什麼？ </vt:lpstr>
      <vt:lpstr>何謂shop.com創業系統？ </vt:lpstr>
      <vt:lpstr>經營商場shop.com</vt:lpstr>
      <vt:lpstr>拓展商場shop.com</vt:lpstr>
      <vt:lpstr>輔導超連鎖®店主</vt:lpstr>
      <vt:lpstr>提升專業能力</vt:lpstr>
      <vt:lpstr>複製績效</vt:lpstr>
      <vt:lpstr>永續收入</vt:lpstr>
      <vt:lpstr>財務獨立 時間自由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Feng Jamie</dc:creator>
  <cp:lastModifiedBy>Charlie Shen</cp:lastModifiedBy>
  <cp:revision>699</cp:revision>
  <dcterms:created xsi:type="dcterms:W3CDTF">2011-09-18T04:57:53Z</dcterms:created>
  <dcterms:modified xsi:type="dcterms:W3CDTF">2015-04-21T08:17:57Z</dcterms:modified>
</cp:coreProperties>
</file>