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89" r:id="rId4"/>
    <p:sldId id="288" r:id="rId5"/>
    <p:sldId id="296" r:id="rId6"/>
    <p:sldId id="282" r:id="rId7"/>
    <p:sldId id="307" r:id="rId8"/>
    <p:sldId id="284" r:id="rId9"/>
    <p:sldId id="285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70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1A64-167D-49CB-A329-9ABAE6B16BF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F490-53C8-4EF8-8A49-53DFE2B8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9D359-0B54-4624-98DC-B1CEFB415A1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7FF9-742A-4FF4-B15A-1EAB9F89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help of </a:t>
            </a:r>
            <a:r>
              <a:rPr lang="en-US" dirty="0" err="1" smtClean="0"/>
              <a:t>LeptiCore</a:t>
            </a:r>
            <a:r>
              <a:rPr lang="en-US" dirty="0" smtClean="0"/>
              <a:t>®, a clinically-proven, patent-pending, all-natural ingredient designed specifically to promote healthy weight management.*</a:t>
            </a:r>
          </a:p>
          <a:p>
            <a:endParaRPr lang="en-US" dirty="0" smtClean="0"/>
          </a:p>
          <a:p>
            <a:r>
              <a:rPr lang="en-US" dirty="0" smtClean="0"/>
              <a:t>These carbohydrates can elevate blood sugar levels, increasing insulin. This can cause the body to store additional fat, triggering </a:t>
            </a:r>
            <a:r>
              <a:rPr lang="en-US" dirty="0" err="1" smtClean="0"/>
              <a:t>leptin</a:t>
            </a:r>
            <a:r>
              <a:rPr lang="en-US" dirty="0" smtClean="0"/>
              <a:t>, causing you to eat and over-consume. Finally, TLS CORE Fat &amp; </a:t>
            </a:r>
            <a:r>
              <a:rPr lang="en-US" dirty="0" err="1" smtClean="0"/>
              <a:t>Carb</a:t>
            </a:r>
            <a:r>
              <a:rPr lang="en-US" dirty="0" smtClean="0"/>
              <a:t> Inhibitor helps to stop the body from converting excess carbohydrates into fat.*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50E-031C-C64C-B5A8-0540E7B323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3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0" tIns="45285" rIns="90570" bIns="4528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0" tIns="45285" rIns="90570" bIns="45285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63525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55688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476375" indent="-209550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98650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9EE7ED6-5EB6-4311-824E-1F9106E5C430}" type="slidenum">
              <a:rPr lang="en-US" altLang="zh-TW" sz="1200">
                <a:latin typeface="Calibri" panose="020F0502020204030204" pitchFamily="34" charset="0"/>
                <a:ea typeface="ＭＳ Ｐゴシック" panose="020B0600070205080204" pitchFamily="34" charset="-128"/>
              </a:rPr>
              <a:pPr algn="r" eaLnBrk="1" hangingPunct="1"/>
              <a:t>5</a:t>
            </a:fld>
            <a:endParaRPr lang="en-US" altLang="zh-TW" sz="1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89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0" tIns="45285" rIns="90570" bIns="45285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Three active constituents in bitter melon know as steroidal saponins (charntin, insulin-like peptides, and alkaloids) are believed to be responsible for the blood-sugar lowering actions that could potential benefit individuals with diabetes mellitus.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Historically bitter melon has been used as a remedy for an assortment of conditions. The leaves and fruit have both been used to season soups and to make teas and beer.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b="1" smtClean="0"/>
              <a:t>Possible Benefits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Aids in sugar regulation by suppressing the neural response to sweet taste stimuli </a:t>
            </a:r>
          </a:p>
          <a:p>
            <a:r>
              <a:rPr lang="en-US" altLang="zh-TW" smtClean="0"/>
              <a:t>Useful for those with diabetes mellitus </a:t>
            </a:r>
          </a:p>
          <a:p>
            <a:r>
              <a:rPr lang="en-US" altLang="zh-TW" smtClean="0"/>
              <a:t>Lectins from bitter gourd may possess significant antilipolytic and lipogenic properties </a:t>
            </a:r>
          </a:p>
          <a:p>
            <a:r>
              <a:rPr lang="en-US" altLang="zh-TW" smtClean="0"/>
              <a:t>Useful as an emtic, purgative, and as an anthelmentic, in jaundice, and piles </a:t>
            </a:r>
          </a:p>
          <a:p>
            <a:r>
              <a:rPr lang="en-US" altLang="zh-TW" smtClean="0"/>
              <a:t>Indigestion </a:t>
            </a:r>
          </a:p>
          <a:p>
            <a:r>
              <a:rPr lang="en-US" altLang="zh-TW" smtClean="0"/>
              <a:t>Diabetes</a:t>
            </a:r>
          </a:p>
          <a:p>
            <a:pPr eaLnBrk="1" hangingPunct="1"/>
            <a:endParaRPr lang="zh-TW" altLang="zh-TW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0" tIns="45285" rIns="90570" bIns="45285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63525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55688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476375" indent="-209550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98650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0E2A657-1244-47C5-91BF-E2EA977EB98F}" type="slidenum">
              <a:rPr lang="en-US" altLang="zh-TW" sz="1200">
                <a:latin typeface="Calibri" panose="020F0502020204030204" pitchFamily="34" charset="0"/>
                <a:ea typeface="ＭＳ Ｐゴシック" panose="020B0600070205080204" pitchFamily="34" charset="-128"/>
              </a:rPr>
              <a:pPr algn="r" eaLnBrk="1" hangingPunct="1"/>
              <a:t>7</a:t>
            </a:fld>
            <a:endParaRPr lang="en-US" altLang="zh-TW" sz="1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54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65C305-76CE-48FD-96A1-6B179D6B123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8001000" cy="2438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00FF"/>
                </a:solidFill>
              </a:rPr>
              <a:t>全新生活</a:t>
            </a:r>
            <a:r>
              <a:rPr lang="en-GB" sz="5400" b="1" dirty="0">
                <a:solidFill>
                  <a:srgbClr val="0000FF"/>
                </a:solidFill>
              </a:rPr>
              <a:t>™</a:t>
            </a:r>
            <a:r>
              <a:rPr lang="zh-TW" altLang="en-US" sz="5400" b="1" dirty="0">
                <a:solidFill>
                  <a:srgbClr val="0000FF"/>
                </a:solidFill>
              </a:rPr>
              <a:t>纖盈錠狀食</a:t>
            </a:r>
            <a:r>
              <a:rPr lang="zh-TW" altLang="en-US" sz="5400" b="1" dirty="0" smtClean="0">
                <a:solidFill>
                  <a:srgbClr val="0000FF"/>
                </a:solidFill>
              </a:rPr>
              <a:t>品</a:t>
            </a:r>
            <a:endParaRPr lang="en-US" altLang="zh-TW" sz="5400" b="1" dirty="0" smtClean="0">
              <a:solidFill>
                <a:srgbClr val="0000FF"/>
              </a:solidFill>
            </a:endParaRPr>
          </a:p>
          <a:p>
            <a:pPr algn="ctr"/>
            <a:r>
              <a:rPr lang="en-GB" sz="5400" dirty="0">
                <a:solidFill>
                  <a:srgbClr val="0000FF"/>
                </a:solidFill>
              </a:rPr>
              <a:t>TLS</a:t>
            </a:r>
            <a:r>
              <a:rPr lang="en-GB" sz="5400" baseline="30000" dirty="0">
                <a:solidFill>
                  <a:srgbClr val="0000FF"/>
                </a:solidFill>
              </a:rPr>
              <a:t>®</a:t>
            </a:r>
            <a:r>
              <a:rPr lang="en-GB" sz="5400" dirty="0">
                <a:solidFill>
                  <a:srgbClr val="0000FF"/>
                </a:solidFill>
              </a:rPr>
              <a:t> CORE</a:t>
            </a:r>
            <a:endParaRPr lang="en-US" sz="5400" dirty="0">
              <a:solidFill>
                <a:srgbClr val="0000FF"/>
              </a:solidFill>
            </a:endParaRPr>
          </a:p>
          <a:p>
            <a:pPr algn="ctr"/>
            <a:endParaRPr lang="en-US" sz="5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angle 6"/>
          <p:cNvSpPr txBox="1">
            <a:spLocks noGrp="1" noChangeArrowheads="1"/>
          </p:cNvSpPr>
          <p:nvPr>
            <p:ph type="title"/>
          </p:nvPr>
        </p:nvSpPr>
        <p:spPr>
          <a:xfrm>
            <a:off x="2209800" y="6019800"/>
            <a:ext cx="5049838" cy="676275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baseline="30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2016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安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台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灣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公司版權所有</a:t>
            </a:r>
            <a:endParaRPr lang="en-US" altLang="zh-CN" sz="20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供內部教育訓練使用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6019800" cy="33528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産品代碼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T6462</a:t>
            </a:r>
            <a:endParaRPr lang="en-US" altLang="zh-TW" sz="32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容量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120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粒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超連鎖</a:t>
            </a:r>
            <a:r>
              <a:rPr lang="en-US" sz="3200" b="1" baseline="30000" dirty="0">
                <a:solidFill>
                  <a:schemeClr val="tx1"/>
                </a:solidFill>
                <a:latin typeface="+mn-ea"/>
              </a:rPr>
              <a:t>®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成本價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: NT$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1,580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元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建議零售價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: NT$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2,210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元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BV: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32</a:t>
            </a:r>
            <a:endParaRPr lang="en-US" altLang="zh-TW" sz="3200" b="1" dirty="0">
              <a:solidFill>
                <a:schemeClr val="tx1"/>
              </a:solidFill>
              <a:latin typeface="+mn-ea"/>
            </a:endParaRP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4572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854765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</a:rPr>
              <a:t>全新生活</a:t>
            </a:r>
            <a:r>
              <a:rPr lang="en-GB" sz="4800" b="1" dirty="0" smtClean="0">
                <a:solidFill>
                  <a:srgbClr val="0000FF"/>
                </a:solidFill>
              </a:rPr>
              <a:t>™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纖盈錠狀食品</a:t>
            </a:r>
            <a:endParaRPr lang="en-US" altLang="zh-TW" sz="4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441960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zh-TW" altLang="en-US" sz="3200" b="1" dirty="0" smtClean="0">
                <a:latin typeface="+mj-ea"/>
                <a:ea typeface="+mj-ea"/>
              </a:rPr>
              <a:t>全</a:t>
            </a:r>
            <a:r>
              <a:rPr lang="zh-TW" altLang="en-US" sz="3200" b="1" dirty="0">
                <a:latin typeface="+mj-ea"/>
                <a:ea typeface="+mj-ea"/>
              </a:rPr>
              <a:t>新生活™纖盈錠狀食品中主要含有植物性的成分白腎豆萃取物及</a:t>
            </a:r>
            <a:r>
              <a:rPr lang="nl-NL" sz="3200" b="1" dirty="0" smtClean="0">
                <a:latin typeface="+mj-ea"/>
                <a:ea typeface="+mj-ea"/>
              </a:rPr>
              <a:t>LeptiCore</a:t>
            </a:r>
            <a:r>
              <a:rPr lang="en-US" altLang="zh-TW" sz="3200" b="1" baseline="30000" dirty="0" smtClean="0">
                <a:latin typeface="+mj-ea"/>
                <a:ea typeface="+mj-ea"/>
              </a:rPr>
              <a:t>TM</a:t>
            </a:r>
            <a:r>
              <a:rPr lang="zh-TW" altLang="en-US" sz="3200" b="1" dirty="0" smtClean="0">
                <a:latin typeface="+mj-ea"/>
                <a:ea typeface="+mj-ea"/>
              </a:rPr>
              <a:t>專利</a:t>
            </a:r>
            <a:r>
              <a:rPr lang="zh-TW" altLang="en-US" sz="3200" b="1" dirty="0">
                <a:latin typeface="+mj-ea"/>
                <a:ea typeface="+mj-ea"/>
              </a:rPr>
              <a:t>配方成分、苦瓜萃取物、以及維生素</a:t>
            </a:r>
            <a:r>
              <a:rPr lang="en-US" altLang="zh-TW" sz="3200" b="1" dirty="0">
                <a:latin typeface="+mj-ea"/>
                <a:ea typeface="+mj-ea"/>
              </a:rPr>
              <a:t>A(</a:t>
            </a:r>
            <a:r>
              <a:rPr lang="zh-TW" altLang="en-US" sz="3200" b="1" dirty="0">
                <a:latin typeface="+mj-ea"/>
                <a:ea typeface="+mj-ea"/>
              </a:rPr>
              <a:t>來自</a:t>
            </a:r>
            <a:r>
              <a:rPr lang="en-US" altLang="zh-TW" sz="3200" b="1" dirty="0">
                <a:latin typeface="+mj-ea"/>
                <a:ea typeface="+mj-ea"/>
              </a:rPr>
              <a:t>β</a:t>
            </a:r>
            <a:r>
              <a:rPr lang="en-US" sz="3200" b="1" dirty="0">
                <a:latin typeface="+mj-ea"/>
                <a:ea typeface="+mj-ea"/>
              </a:rPr>
              <a:t>-</a:t>
            </a:r>
            <a:r>
              <a:rPr lang="zh-TW" altLang="en-US" sz="3200" b="1" dirty="0">
                <a:latin typeface="+mj-ea"/>
                <a:ea typeface="+mj-ea"/>
              </a:rPr>
              <a:t>胡蘿蔔素</a:t>
            </a:r>
            <a:r>
              <a:rPr lang="en-US" altLang="zh-TW" sz="3200" b="1" dirty="0">
                <a:latin typeface="+mj-ea"/>
                <a:ea typeface="+mj-ea"/>
              </a:rPr>
              <a:t>)</a:t>
            </a:r>
            <a:r>
              <a:rPr lang="zh-TW" altLang="en-US" sz="3200" b="1" dirty="0">
                <a:latin typeface="+mj-ea"/>
                <a:ea typeface="+mj-ea"/>
              </a:rPr>
              <a:t>、礦物質、鈣及鉻，配合運動，將有助維持健康窈窕。</a:t>
            </a:r>
            <a:endParaRPr lang="en-US" sz="3200" b="1" dirty="0">
              <a:latin typeface="+mj-ea"/>
              <a:ea typeface="+mj-ea"/>
            </a:endParaRPr>
          </a:p>
          <a:p>
            <a:pPr marL="45720" indent="0" fontAlgn="base">
              <a:buNone/>
            </a:pPr>
            <a:endParaRPr lang="en-US" altLang="zh-TW" sz="3200" b="1" dirty="0" smtClean="0">
              <a:latin typeface="+mj-ea"/>
              <a:ea typeface="+mj-ea"/>
            </a:endParaRPr>
          </a:p>
          <a:p>
            <a:pPr marL="45720" indent="0" fontAlgn="base">
              <a:buNone/>
            </a:pPr>
            <a:r>
              <a:rPr lang="zh-TW" altLang="en-US" sz="3200" b="1" dirty="0" smtClean="0">
                <a:latin typeface="+mj-ea"/>
                <a:ea typeface="+mj-ea"/>
              </a:rPr>
              <a:t>讓</a:t>
            </a:r>
            <a:r>
              <a:rPr lang="zh-TW" altLang="en-US" sz="3200" b="1" dirty="0">
                <a:latin typeface="+mj-ea"/>
                <a:ea typeface="+mj-ea"/>
              </a:rPr>
              <a:t>全新生活™纖盈錠狀食品幫您達到窈窕目標，找回健康！</a:t>
            </a:r>
            <a:endParaRPr lang="en-US" sz="3200" b="1" dirty="0">
              <a:latin typeface="+mj-ea"/>
              <a:ea typeface="+mj-ea"/>
            </a:endParaRPr>
          </a:p>
          <a:p>
            <a:endParaRPr lang="en-US" sz="32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854765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</a:rPr>
              <a:t>全新生活</a:t>
            </a:r>
            <a:r>
              <a:rPr lang="en-GB" sz="4800" b="1" dirty="0" smtClean="0">
                <a:solidFill>
                  <a:srgbClr val="0000FF"/>
                </a:solidFill>
              </a:rPr>
              <a:t>™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纖盈錠狀食品</a:t>
            </a:r>
            <a:endParaRPr lang="en-US" altLang="zh-TW" sz="4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43000" y="24384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zh-TW" altLang="en-US" dirty="0" smtClean="0"/>
              <a:t>先看看我們吃了甚麼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8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228600"/>
            <a:ext cx="8153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國人攝取最多之熱量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)~</a:t>
            </a:r>
            <a:b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3781" name="Picture 5" descr="991008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76400"/>
            <a:ext cx="769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6348546" y="6400800"/>
            <a:ext cx="2598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b="1" i="1" dirty="0">
                <a:ea typeface="標楷體" panose="03000509000000000000" pitchFamily="65" charset="-120"/>
              </a:rPr>
              <a:t>董氏</a:t>
            </a:r>
            <a:r>
              <a:rPr lang="zh-TW" altLang="en-US" b="1" i="1" dirty="0" smtClean="0">
                <a:ea typeface="標楷體" panose="03000509000000000000" pitchFamily="65" charset="-120"/>
              </a:rPr>
              <a:t>基金會</a:t>
            </a:r>
            <a:r>
              <a:rPr lang="en-US" altLang="zh-TW" b="1" i="1" dirty="0" smtClean="0">
                <a:ea typeface="標楷體" panose="03000509000000000000" pitchFamily="65" charset="-120"/>
              </a:rPr>
              <a:t>2011/04/13</a:t>
            </a:r>
            <a:endParaRPr lang="zh-TW" altLang="en-US" b="1" i="1" dirty="0">
              <a:ea typeface="標楷體" panose="03000509000000000000" pitchFamily="65" charset="-120"/>
            </a:endParaRPr>
          </a:p>
        </p:txBody>
      </p:sp>
      <p:sp>
        <p:nvSpPr>
          <p:cNvPr id="203783" name="Oval 7"/>
          <p:cNvSpPr>
            <a:spLocks noChangeArrowheads="1"/>
          </p:cNvSpPr>
          <p:nvPr/>
        </p:nvSpPr>
        <p:spPr bwMode="auto">
          <a:xfrm>
            <a:off x="3962400" y="5620789"/>
            <a:ext cx="13716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3784" name="Oval 8"/>
          <p:cNvSpPr>
            <a:spLocks noChangeArrowheads="1"/>
          </p:cNvSpPr>
          <p:nvPr/>
        </p:nvSpPr>
        <p:spPr bwMode="auto">
          <a:xfrm>
            <a:off x="6962140" y="5645727"/>
            <a:ext cx="13716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6864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371600"/>
            <a:ext cx="8221132" cy="5181600"/>
          </a:xfrm>
        </p:spPr>
        <p:txBody>
          <a:bodyPr>
            <a:normAutofit/>
          </a:bodyPr>
          <a:lstStyle/>
          <a:p>
            <a:pPr marL="45720" lvl="1" indent="0">
              <a:buNone/>
            </a:pP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 白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</a:rPr>
              <a:t>腎豆 </a:t>
            </a:r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</a:rPr>
              <a:t>(white kidney bean)</a:t>
            </a:r>
          </a:p>
          <a:p>
            <a:pPr lvl="1"/>
            <a:r>
              <a:rPr lang="zh-TW" altLang="zh-TW" sz="3600" b="1" dirty="0" smtClean="0">
                <a:latin typeface="+mn-ea"/>
              </a:rPr>
              <a:t>在白腎豆中發現成份Phase</a:t>
            </a:r>
            <a:r>
              <a:rPr lang="zh-TW" altLang="en-US" sz="3600" b="1" dirty="0" smtClean="0">
                <a:latin typeface="+mn-ea"/>
              </a:rPr>
              <a:t>o</a:t>
            </a:r>
            <a:r>
              <a:rPr lang="zh-TW" altLang="zh-TW" sz="3600" b="1" dirty="0" smtClean="0">
                <a:latin typeface="+mn-ea"/>
              </a:rPr>
              <a:t>larmin，</a:t>
            </a:r>
            <a:r>
              <a:rPr lang="zh-TW" altLang="en-US" sz="3600" b="1" dirty="0" smtClean="0">
                <a:latin typeface="+mn-ea"/>
              </a:rPr>
              <a:t>可有助健康管理及維持窈窕</a:t>
            </a:r>
            <a:r>
              <a:rPr lang="zh-TW" altLang="zh-TW" sz="3600" b="1" dirty="0" smtClean="0">
                <a:latin typeface="+mn-ea"/>
              </a:rPr>
              <a:t>。</a:t>
            </a:r>
            <a:endParaRPr lang="zh-TW" altLang="en-US" sz="3600" b="1" dirty="0" smtClean="0">
              <a:latin typeface="+mn-ea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altLang="zh-TW" sz="44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0" y="457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18" y="5680683"/>
            <a:ext cx="2078982" cy="11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5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625600"/>
            <a:ext cx="79248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4400" b="1" dirty="0" err="1" smtClean="0">
                <a:solidFill>
                  <a:schemeClr val="accent1">
                    <a:lumMod val="75000"/>
                  </a:schemeClr>
                </a:solidFill>
              </a:rPr>
              <a:t>LeptiCore</a:t>
            </a:r>
            <a:r>
              <a:rPr lang="en-US" altLang="zh-TW" sz="4400" b="1" baseline="30000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zh-TW" sz="4400" b="1" baseline="30000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TM </a:t>
            </a:r>
            <a:endParaRPr lang="en-GB" sz="4400" b="1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LeptiCore</a:t>
            </a:r>
            <a:r>
              <a:rPr lang="en-US" altLang="zh-TW" sz="3600" b="1" baseline="30000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zh-TW" sz="3600" b="1" baseline="30000" dirty="0">
                <a:solidFill>
                  <a:schemeClr val="tx1"/>
                </a:solidFill>
                <a:latin typeface="+mj-ea"/>
              </a:rPr>
              <a:t>TM</a:t>
            </a:r>
            <a:r>
              <a:rPr lang="en-US" altLang="zh-TW" sz="3600" b="1" baseline="30000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為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專利配方，由植物多醣體（阿拉伯膠、關華豆膠、刺槐豆膠）、石榴萃取物、藍綠藻及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β-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胡蘿蔔素所組成，可以促進健康窈窕目標。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6858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  <a:defRPr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78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458200" cy="4525963"/>
          </a:xfrm>
        </p:spPr>
        <p:txBody>
          <a:bodyPr>
            <a:normAutofit lnSpcReduction="10000"/>
          </a:bodyPr>
          <a:lstStyle/>
          <a:p>
            <a:pPr marL="45720" lvl="1" indent="0">
              <a:buNone/>
              <a:defRPr/>
            </a:pP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苦瓜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</a:rPr>
              <a:t>萃取物 </a:t>
            </a:r>
            <a:endParaRPr lang="en-US" altLang="zh-TW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zh-TW" altLang="en-US" sz="3600" b="1" dirty="0" smtClean="0">
                <a:latin typeface="+mn-ea"/>
              </a:rPr>
              <a:t>苦瓜生長在熱帶地區，在南美洲廣泛栽種作為食用植物，幫助調節及代謝。</a:t>
            </a:r>
            <a:endParaRPr lang="en-US" altLang="zh-TW" sz="3600" b="1" dirty="0" smtClean="0">
              <a:latin typeface="+mn-ea"/>
            </a:endParaRPr>
          </a:p>
          <a:p>
            <a:pPr lvl="1">
              <a:defRPr/>
            </a:pPr>
            <a:r>
              <a:rPr lang="zh-TW" altLang="en-US" sz="3600" b="1" dirty="0" smtClean="0">
                <a:latin typeface="+mn-ea"/>
              </a:rPr>
              <a:t>苦瓜</a:t>
            </a:r>
            <a:r>
              <a:rPr lang="zh-TW" altLang="en-US" sz="3600" b="1" dirty="0">
                <a:latin typeface="+mn-ea"/>
              </a:rPr>
              <a:t>含有數種天然的生物鹼、糖苷、生物肽、南瓜籽胺酸、苦瓜甙、葫蘆素及苦瓜蛋白等植物</a:t>
            </a:r>
            <a:r>
              <a:rPr lang="zh-TW" altLang="en-US" sz="3600" b="1" dirty="0" smtClean="0">
                <a:latin typeface="+mn-ea"/>
              </a:rPr>
              <a:t>成分</a:t>
            </a:r>
            <a:r>
              <a:rPr lang="zh-TW" altLang="en-US" sz="3600" b="1" dirty="0" smtClean="0">
                <a:latin typeface="新細明體"/>
                <a:ea typeface="新細明體"/>
              </a:rPr>
              <a:t>，</a:t>
            </a:r>
            <a:r>
              <a:rPr lang="zh-TW" altLang="en-US" sz="3600" b="1" dirty="0" smtClean="0">
                <a:latin typeface="+mn-ea"/>
              </a:rPr>
              <a:t>有助健康維持。</a:t>
            </a:r>
            <a:endParaRPr lang="en-US" altLang="zh-TW" sz="3600" b="1" strike="sngStrike" dirty="0">
              <a:solidFill>
                <a:srgbClr val="FF0000"/>
              </a:solidFill>
              <a:latin typeface="+mn-ea"/>
            </a:endParaRPr>
          </a:p>
          <a:p>
            <a:pPr marL="365760" lvl="1" indent="0">
              <a:buNone/>
              <a:defRPr/>
            </a:pPr>
            <a:r>
              <a:rPr lang="zh-TW" altLang="en-US" dirty="0" smtClean="0">
                <a:latin typeface="+mn-ea"/>
              </a:rPr>
              <a:t>                                           </a:t>
            </a:r>
            <a:endParaRPr lang="en-US" altLang="zh-TW" dirty="0" smtClean="0"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50" y="5041001"/>
            <a:ext cx="2194750" cy="1713124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457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  <a:defRPr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5485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鉻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/>
            </a:r>
            <a:b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</a:br>
            <a:r>
              <a:rPr lang="zh-TW" altLang="zh-TW" sz="3200" b="1" dirty="0"/>
              <a:t>膳食中的鉻是必要的</a:t>
            </a:r>
            <a:r>
              <a:rPr lang="zh-TW" altLang="zh-TW" sz="3200" b="1"/>
              <a:t>微量</a:t>
            </a:r>
            <a:r>
              <a:rPr lang="zh-TW" altLang="zh-TW" sz="3200" b="1" smtClean="0"/>
              <a:t>礦物質。</a:t>
            </a:r>
            <a:r>
              <a:rPr lang="zh-TW" altLang="zh-TW" sz="3200" b="1" dirty="0"/>
              <a:t>由於在新陳代謝方面扮演了重要的角色，許多人把鉻視為不可或缺的礦物質。</a:t>
            </a:r>
          </a:p>
          <a:p>
            <a:pPr marL="4572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838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  <a:defRPr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6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80772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鈣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奶類含有豐富的鈣，其他含豐富鈣質的食物包括羽衣甘藍、大白菜、芥菜、綠花椰菜、青江菜及豆腐。鈣是一種必需礦物質，具有多方面的健康好處。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GB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助於維持骨骼與牙齒的正常發育及健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康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幫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助血液正常的凝固功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能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助於肌肉與心臟的正常收縮及神經的感應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0" y="6858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營養素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416</Words>
  <Application>Microsoft Office PowerPoint</Application>
  <PresentationFormat>如螢幕大小 (4:3)</PresentationFormat>
  <Paragraphs>47</Paragraphs>
  <Slides>10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Slipstream</vt:lpstr>
      <vt:lpstr>© 2016 美安台灣公司版權所有 僅供內部教育訓練使用 </vt:lpstr>
      <vt:lpstr>PowerPoint 簡報</vt:lpstr>
      <vt:lpstr>先看看我們吃了甚麼</vt:lpstr>
      <vt:lpstr>國人攝取最多之熱量 ~碳水化合物(醣類)~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2016 美安臺灣公司版權所有 僅供內部教育訓練使用</dc:title>
  <dc:creator>Nancy Fang</dc:creator>
  <cp:lastModifiedBy>Mindy Huang</cp:lastModifiedBy>
  <cp:revision>38</cp:revision>
  <dcterms:created xsi:type="dcterms:W3CDTF">2016-01-21T19:17:20Z</dcterms:created>
  <dcterms:modified xsi:type="dcterms:W3CDTF">2016-03-10T02:33:58Z</dcterms:modified>
</cp:coreProperties>
</file>