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sldIdLst>
    <p:sldId id="280" r:id="rId3"/>
    <p:sldId id="287" r:id="rId4"/>
    <p:sldId id="288" r:id="rId5"/>
    <p:sldId id="289" r:id="rId6"/>
    <p:sldId id="300" r:id="rId7"/>
    <p:sldId id="301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DDB2F-024F-B54A-8C8A-6A1501B9227C}" type="datetimeFigureOut">
              <a:rPr kumimoji="1" lang="zh-TW" altLang="en-US" smtClean="0"/>
              <a:t>2016/10/26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按一下以編輯母片文字樣式</a:t>
            </a:r>
          </a:p>
          <a:p>
            <a:pPr lvl="1"/>
            <a:r>
              <a:rPr kumimoji="1" lang="ja-JP" altLang="en-US" smtClean="0"/>
              <a:t>第二層</a:t>
            </a:r>
          </a:p>
          <a:p>
            <a:pPr lvl="2"/>
            <a:r>
              <a:rPr kumimoji="1" lang="ja-JP" altLang="en-US" smtClean="0"/>
              <a:t>第三層</a:t>
            </a:r>
          </a:p>
          <a:p>
            <a:pPr lvl="3"/>
            <a:r>
              <a:rPr kumimoji="1" lang="ja-JP" altLang="en-US" smtClean="0"/>
              <a:t>第四層</a:t>
            </a:r>
          </a:p>
          <a:p>
            <a:pPr lvl="4"/>
            <a:r>
              <a:rPr kumimoji="1" lang="ja-JP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9B74B-5683-4747-A5F3-690AE793A8D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384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355105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3431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00548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419669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290026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F4E7ED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F4E7ED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4E7ED"/>
              </a:solidFill>
              <a:latin typeface="Century Schoolbook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723017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18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16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243439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045860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954462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68983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623913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758317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8062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F4E7ED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F4E7ED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4E7ED"/>
              </a:solidFill>
              <a:latin typeface="Century Schoolbook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431520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36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80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02423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19538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298367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42012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94528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017B91-8509-44F4-ABE1-4D1D2591331D}" type="datetimeFigureOut">
              <a:rPr lang="en-US" smtClean="0">
                <a:solidFill>
                  <a:srgbClr val="B13F9A"/>
                </a:solidFill>
                <a:latin typeface="Century Schoolbook"/>
              </a:rPr>
              <a:pPr/>
              <a:t>10/26/2016</a:t>
            </a:fld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B13F9A"/>
              </a:solidFill>
              <a:latin typeface="Century Schoolbook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99CB7-AE3E-4EB4-949C-7D514D82CE6F}" type="slidenum">
              <a:rPr lang="en-US" smtClean="0">
                <a:latin typeface="Century Schoolbook"/>
              </a:rPr>
              <a:pPr/>
              <a:t>‹#›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53209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61722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2800" dirty="0">
                <a:latin typeface="微軟正黑體"/>
                <a:ea typeface="微軟正黑體"/>
                <a:cs typeface="微軟正黑體"/>
              </a:rPr>
              <a:t>DNA Miracles </a:t>
            </a:r>
            <a:r>
              <a:rPr lang="en-US" altLang="zh-TW" sz="2800" dirty="0" err="1">
                <a:latin typeface="微軟正黑體"/>
                <a:ea typeface="微軟正黑體"/>
                <a:cs typeface="微軟正黑體"/>
              </a:rPr>
              <a:t>Isotonix</a:t>
            </a:r>
            <a:r>
              <a:rPr lang="en-US" altLang="zh-TW" sz="2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800" baseline="30000" dirty="0">
                <a:latin typeface="微軟正黑體"/>
                <a:ea typeface="微軟正黑體"/>
                <a:cs typeface="微軟正黑體"/>
              </a:rPr>
              <a:t>®</a:t>
            </a:r>
            <a:r>
              <a:rPr lang="en-US" altLang="zh-TW" sz="2800" dirty="0">
                <a:latin typeface="微軟正黑體"/>
                <a:ea typeface="微軟正黑體"/>
                <a:cs typeface="微軟正黑體"/>
              </a:rPr>
              <a:t>OPC-3™ Powder</a:t>
            </a:r>
          </a:p>
          <a:p>
            <a:endParaRPr lang="en-US" sz="2800" b="0" dirty="0">
              <a:solidFill>
                <a:schemeClr val="bg2">
                  <a:lumMod val="50000"/>
                </a:schemeClr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" name="Picture 7" descr="markettaiwan-1354515724_600.jpg"/>
          <p:cNvPicPr>
            <a:picLocks noChangeAspect="1"/>
          </p:cNvPicPr>
          <p:nvPr/>
        </p:nvPicPr>
        <p:blipFill>
          <a:blip r:embed="rId2" cstate="print"/>
          <a:srcRect l="1304" t="27391" b="30870"/>
          <a:stretch>
            <a:fillRect/>
          </a:stretch>
        </p:blipFill>
        <p:spPr>
          <a:xfrm>
            <a:off x="2133600" y="5867400"/>
            <a:ext cx="1524000" cy="64451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371600" y="2286000"/>
            <a:ext cx="7000875" cy="1382713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zh-TW" altLang="en-US" sz="5400" dirty="0">
                <a:effectLst/>
                <a:latin typeface="微軟正黑體"/>
                <a:ea typeface="微軟正黑體"/>
                <a:cs typeface="微軟正黑體"/>
              </a:rPr>
              <a:t>愛的奇蹟</a:t>
            </a:r>
            <a:r>
              <a:rPr lang="en-US" sz="5400" dirty="0" smtClean="0">
                <a:effectLst/>
                <a:latin typeface="微軟正黑體"/>
                <a:ea typeface="微軟正黑體"/>
                <a:cs typeface="微軟正黑體"/>
              </a:rPr>
              <a:t>™</a:t>
            </a:r>
            <a:br>
              <a:rPr lang="en-US" sz="5400" dirty="0" smtClean="0">
                <a:effectLst/>
                <a:latin typeface="微軟正黑體"/>
                <a:ea typeface="微軟正黑體"/>
                <a:cs typeface="微軟正黑體"/>
              </a:rPr>
            </a:br>
            <a:r>
              <a:rPr lang="zh-TW" altLang="en-US" sz="5400" dirty="0" smtClean="0">
                <a:effectLst/>
                <a:latin typeface="微軟正黑體"/>
                <a:ea typeface="微軟正黑體"/>
                <a:cs typeface="微軟正黑體"/>
              </a:rPr>
              <a:t>葡</a:t>
            </a:r>
            <a:r>
              <a:rPr lang="zh-TW" altLang="en-US" sz="5400" dirty="0">
                <a:effectLst/>
                <a:latin typeface="微軟正黑體"/>
                <a:ea typeface="微軟正黑體"/>
                <a:cs typeface="微軟正黑體"/>
              </a:rPr>
              <a:t>萄籽、松樹皮</a:t>
            </a:r>
            <a:r>
              <a:rPr lang="zh-TW" altLang="en-US" sz="5400" dirty="0" smtClean="0">
                <a:effectLst/>
                <a:latin typeface="微軟正黑體"/>
                <a:ea typeface="微軟正黑體"/>
                <a:cs typeface="微軟正黑體"/>
              </a:rPr>
              <a:t>、</a:t>
            </a:r>
            <a:r>
              <a:rPr lang="en-US" altLang="zh-TW" sz="5400" dirty="0" smtClean="0">
                <a:effectLst/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5400" dirty="0" smtClean="0">
                <a:effectLst/>
                <a:latin typeface="微軟正黑體"/>
                <a:ea typeface="微軟正黑體"/>
                <a:cs typeface="微軟正黑體"/>
              </a:rPr>
            </a:br>
            <a:r>
              <a:rPr lang="zh-TW" altLang="en-US" sz="5400" dirty="0" smtClean="0">
                <a:effectLst/>
                <a:latin typeface="微軟正黑體"/>
                <a:ea typeface="微軟正黑體"/>
                <a:cs typeface="微軟正黑體"/>
              </a:rPr>
              <a:t>紅</a:t>
            </a:r>
            <a:r>
              <a:rPr lang="zh-TW" altLang="en-US" sz="5400" dirty="0">
                <a:effectLst/>
                <a:latin typeface="微軟正黑體"/>
                <a:ea typeface="微軟正黑體"/>
                <a:cs typeface="微軟正黑體"/>
              </a:rPr>
              <a:t>酒萃取精華粉末</a:t>
            </a:r>
            <a:endParaRPr lang="en-US" sz="5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3352800" y="5943600"/>
            <a:ext cx="4572000" cy="54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Clr>
                <a:srgbClr val="FF9900"/>
              </a:buClr>
              <a:defRPr/>
            </a:pPr>
            <a:r>
              <a:rPr lang="zh-TW" altLang="en-US" b="1" baseline="300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©</a:t>
            </a:r>
            <a:r>
              <a:rPr lang="zh-TW" altLang="en-US" b="1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2016 </a:t>
            </a:r>
            <a:r>
              <a:rPr lang="zh-CN" altLang="en-US" b="1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美安</a:t>
            </a:r>
            <a:r>
              <a:rPr lang="zh-TW" altLang="en-US" b="1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台</a:t>
            </a:r>
            <a:r>
              <a:rPr lang="zh-CN" altLang="en-US" b="1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灣公司版權所有</a:t>
            </a:r>
            <a:endParaRPr lang="en-US" altLang="zh-CN" b="1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 algn="ctr">
              <a:lnSpc>
                <a:spcPct val="80000"/>
              </a:lnSpc>
              <a:buClr>
                <a:srgbClr val="FF9900"/>
              </a:buClr>
              <a:defRPr/>
            </a:pPr>
            <a:r>
              <a:rPr lang="zh-TW" altLang="en-US" b="1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僅供內部教育訓練使用</a:t>
            </a:r>
            <a:endParaRPr lang="en-US" altLang="zh-TW" b="1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2" y="38100"/>
            <a:ext cx="1143000" cy="14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0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00400"/>
            <a:ext cx="7467600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zh-TW" altLang="en-US" sz="4800" dirty="0" smtClean="0">
                <a:latin typeface="微軟正黑體"/>
                <a:ea typeface="微軟正黑體"/>
                <a:cs typeface="微軟正黑體"/>
              </a:rPr>
              <a:t>讓下一代贏在起跑點</a:t>
            </a:r>
            <a:r>
              <a:rPr lang="en-US" altLang="zh-TW" sz="4800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4800" dirty="0" smtClean="0">
                <a:latin typeface="微軟正黑體"/>
                <a:ea typeface="微軟正黑體"/>
                <a:cs typeface="微軟正黑體"/>
              </a:rPr>
            </a:br>
            <a:r>
              <a:rPr lang="en-US" altLang="zh-TW" sz="4800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4800" dirty="0" smtClean="0">
                <a:latin typeface="微軟正黑體"/>
                <a:ea typeface="微軟正黑體"/>
                <a:cs typeface="微軟正黑體"/>
              </a:rPr>
            </a:br>
            <a:r>
              <a:rPr lang="zh-TW" altLang="en-US" sz="4800" dirty="0" smtClean="0">
                <a:latin typeface="微軟正黑體"/>
                <a:ea typeface="微軟正黑體"/>
                <a:cs typeface="微軟正黑體"/>
              </a:rPr>
              <a:t>～補充抗氧化成分～</a:t>
            </a:r>
            <a:r>
              <a:rPr lang="en-US" altLang="zh-TW" sz="4800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4800" dirty="0" smtClean="0">
                <a:latin typeface="微軟正黑體"/>
                <a:ea typeface="微軟正黑體"/>
                <a:cs typeface="微軟正黑體"/>
              </a:rPr>
            </a:br>
            <a:endParaRPr lang="en-US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3896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zh-Hant" altLang="en-US" sz="4000" dirty="0" smtClean="0">
                <a:latin typeface="微軟正黑體"/>
                <a:ea typeface="微軟正黑體"/>
                <a:cs typeface="微軟正黑體"/>
              </a:rPr>
              <a:t>抗氧化</a:t>
            </a:r>
            <a:r>
              <a:rPr kumimoji="1" lang="zh-TW" altLang="en-US" sz="4000" dirty="0" smtClean="0">
                <a:latin typeface="微軟正黑體"/>
                <a:ea typeface="微軟正黑體"/>
                <a:cs typeface="微軟正黑體"/>
              </a:rPr>
              <a:t>成分有哪些</a:t>
            </a:r>
            <a:endParaRPr kumimoji="1" lang="zh-TW" altLang="en-US" sz="4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7467600" cy="4873752"/>
          </a:xfrm>
          <a:prstGeom prst="rect">
            <a:avLst/>
          </a:prstGeom>
        </p:spPr>
        <p:txBody>
          <a:bodyPr/>
          <a:lstStyle/>
          <a:p>
            <a:r>
              <a:rPr kumimoji="1" lang="zh-TW" altLang="en-US" sz="2800" dirty="0">
                <a:latin typeface="微軟正黑體"/>
                <a:ea typeface="微軟正黑體"/>
                <a:cs typeface="微軟正黑體"/>
              </a:rPr>
              <a:t>抗氧化維生素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維生素</a:t>
            </a:r>
            <a:r>
              <a:rPr kumimoji="1" lang="en-US" altLang="zh-TW" sz="2400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C</a:t>
            </a:r>
            <a:r>
              <a:rPr kumimoji="1" lang="zh-TW" altLang="en-US" sz="2400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、</a:t>
            </a:r>
            <a:r>
              <a:rPr kumimoji="1" lang="en-US" altLang="zh-TW" sz="2400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E</a:t>
            </a:r>
            <a:r>
              <a:rPr kumimoji="1" lang="zh-TW" altLang="en-US" sz="2400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、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胡蘿蔔素</a:t>
            </a:r>
            <a:endParaRPr kumimoji="1" lang="en-US" altLang="zh-TW" sz="2400" dirty="0" smtClean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marL="292608" lvl="1" indent="0">
              <a:buNone/>
            </a:pPr>
            <a:endParaRPr kumimoji="1" lang="en-US" altLang="zh-TW" sz="18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抗氧化礦物質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銅、鋅、錳、硒、鐵等微量礦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物質</a:t>
            </a:r>
            <a:endParaRPr kumimoji="1" lang="en-US" altLang="zh-TW" sz="2400" dirty="0" smtClean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 marL="292608" lvl="1" indent="0">
              <a:buNone/>
            </a:pPr>
            <a:endParaRPr kumimoji="1" lang="zh-TW" altLang="en-US" sz="1800" dirty="0">
              <a:solidFill>
                <a:srgbClr val="000000"/>
              </a:solidFill>
              <a:latin typeface="微軟正黑體"/>
              <a:ea typeface="微軟正黑體"/>
              <a:cs typeface="微軟正黑體"/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1" lang="zh-TW" altLang="en-US" sz="2800" dirty="0">
                <a:latin typeface="微軟正黑體"/>
                <a:ea typeface="微軟正黑體"/>
                <a:cs typeface="微軟正黑體"/>
              </a:rPr>
              <a:t>植物性營養素</a:t>
            </a:r>
            <a:r>
              <a:rPr kumimoji="1" lang="en-US" altLang="zh-TW" sz="2800" dirty="0">
                <a:latin typeface="微軟正黑體"/>
                <a:ea typeface="微軟正黑體"/>
                <a:cs typeface="微軟正黑體"/>
              </a:rPr>
              <a:t>(</a:t>
            </a:r>
            <a:r>
              <a:rPr kumimoji="1" lang="zh-TW" altLang="en-US" sz="2800" dirty="0">
                <a:latin typeface="微軟正黑體"/>
                <a:ea typeface="微軟正黑體"/>
                <a:cs typeface="微軟正黑體"/>
              </a:rPr>
              <a:t>生物類黃酮</a:t>
            </a:r>
            <a:r>
              <a:rPr kumimoji="1" lang="en-US" altLang="zh-TW" sz="2800" dirty="0">
                <a:latin typeface="微軟正黑體"/>
                <a:ea typeface="微軟正黑體"/>
                <a:cs typeface="微軟正黑體"/>
              </a:rPr>
              <a:t>)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dirty="0">
                <a:latin typeface="微軟正黑體"/>
                <a:ea typeface="微軟正黑體"/>
                <a:cs typeface="微軟正黑體"/>
              </a:rPr>
              <a:t>蕃茄紅素（</a:t>
            </a:r>
            <a:r>
              <a:rPr kumimoji="1" lang="en-US" altLang="zh-TW" sz="2400" dirty="0">
                <a:latin typeface="微軟正黑體"/>
                <a:ea typeface="微軟正黑體"/>
                <a:cs typeface="微軟正黑體"/>
              </a:rPr>
              <a:t>Lycopene)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dirty="0">
                <a:latin typeface="微軟正黑體"/>
                <a:ea typeface="微軟正黑體"/>
                <a:cs typeface="微軟正黑體"/>
              </a:rPr>
              <a:t>黃酮纇</a:t>
            </a:r>
            <a:r>
              <a:rPr kumimoji="1" lang="en-US" altLang="zh-TW" sz="2400" dirty="0">
                <a:latin typeface="微軟正黑體"/>
                <a:ea typeface="微軟正黑體"/>
                <a:cs typeface="微軟正黑體"/>
              </a:rPr>
              <a:t>(Bioflavonoids)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dirty="0">
                <a:latin typeface="微軟正黑體"/>
                <a:ea typeface="微軟正黑體"/>
                <a:cs typeface="微軟正黑體"/>
              </a:rPr>
              <a:t>花青素</a:t>
            </a:r>
            <a:r>
              <a:rPr kumimoji="1" lang="en-US" altLang="zh-TW" sz="2400" dirty="0">
                <a:latin typeface="微軟正黑體"/>
                <a:ea typeface="微軟正黑體"/>
                <a:cs typeface="微軟正黑體"/>
              </a:rPr>
              <a:t>(</a:t>
            </a:r>
            <a:r>
              <a:rPr kumimoji="1" lang="en-US" altLang="zh-TW" sz="2400" dirty="0" err="1">
                <a:latin typeface="微軟正黑體"/>
                <a:ea typeface="微軟正黑體"/>
                <a:cs typeface="微軟正黑體"/>
              </a:rPr>
              <a:t>Anthocyanidine</a:t>
            </a:r>
            <a:r>
              <a:rPr kumimoji="1" lang="en-US" altLang="zh-TW" sz="2400" dirty="0">
                <a:latin typeface="微軟正黑體"/>
                <a:ea typeface="微軟正黑體"/>
                <a:cs typeface="微軟正黑體"/>
              </a:rPr>
              <a:t>)</a:t>
            </a:r>
          </a:p>
          <a:p>
            <a:pPr lvl="1">
              <a:buFont typeface="Wingdings" charset="2"/>
              <a:buChar char="ü"/>
            </a:pPr>
            <a:r>
              <a:rPr kumimoji="1" lang="zh-TW" altLang="en-US" sz="2400" b="1" dirty="0">
                <a:latin typeface="微軟正黑體"/>
                <a:ea typeface="微軟正黑體"/>
                <a:cs typeface="微軟正黑體"/>
              </a:rPr>
              <a:t>原花色素</a:t>
            </a:r>
            <a:r>
              <a:rPr kumimoji="1" lang="en-US" altLang="zh-TW" sz="2400" b="1" dirty="0">
                <a:latin typeface="微軟正黑體"/>
                <a:ea typeface="微軟正黑體"/>
                <a:cs typeface="微軟正黑體"/>
              </a:rPr>
              <a:t>(</a:t>
            </a:r>
            <a:r>
              <a:rPr kumimoji="1" lang="en-US" altLang="zh-TW" sz="2400" b="1" dirty="0" err="1">
                <a:latin typeface="微軟正黑體"/>
                <a:ea typeface="微軟正黑體"/>
                <a:cs typeface="微軟正黑體"/>
              </a:rPr>
              <a:t>Proanthocyanidins</a:t>
            </a:r>
            <a:r>
              <a:rPr kumimoji="1" lang="en-US" altLang="zh-TW" sz="2400" b="1" dirty="0">
                <a:latin typeface="微軟正黑體"/>
                <a:ea typeface="微軟正黑體"/>
                <a:cs typeface="微軟正黑體"/>
              </a:rPr>
              <a:t>)</a:t>
            </a:r>
          </a:p>
          <a:p>
            <a:endParaRPr kumimoji="1" lang="zh-TW" altLang="en-US" sz="2400" dirty="0"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2" y="38100"/>
            <a:ext cx="1143000" cy="14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276" y="12109"/>
            <a:ext cx="8510588" cy="1325563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en-US" altLang="zh-TW" sz="4400" dirty="0" smtClean="0">
                <a:latin typeface="微軟正黑體"/>
                <a:ea typeface="微軟正黑體"/>
                <a:cs typeface="微軟正黑體"/>
              </a:rPr>
              <a:t>OPC</a:t>
            </a:r>
            <a:r>
              <a:rPr lang="zh-TW" altLang="en-US" sz="4400" dirty="0" smtClean="0">
                <a:latin typeface="微軟正黑體"/>
                <a:ea typeface="微軟正黑體"/>
                <a:cs typeface="微軟正黑體"/>
              </a:rPr>
              <a:t>原花色素</a:t>
            </a:r>
            <a:endParaRPr lang="zh-TW" altLang="en-US" sz="4400" u="sng" dirty="0" smtClean="0">
              <a:solidFill>
                <a:srgbClr val="FFCC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6560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412875"/>
            <a:ext cx="6934200" cy="5029200"/>
          </a:xfrm>
          <a:prstGeom prst="rect">
            <a:avLst/>
          </a:prstGeom>
        </p:spPr>
        <p:txBody>
          <a:bodyPr/>
          <a:lstStyle/>
          <a:p>
            <a:pPr eaLnBrk="1" hangingPunct="1"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微軟正黑體"/>
                <a:ea typeface="微軟正黑體"/>
                <a:cs typeface="微軟正黑體"/>
              </a:rPr>
              <a:t>	 </a:t>
            </a:r>
          </a:p>
          <a:p>
            <a:pPr eaLnBrk="1" hangingPunct="1">
              <a:buClr>
                <a:srgbClr val="FFCC00"/>
              </a:buClr>
              <a:buFont typeface="Wingdings" pitchFamily="2" charset="2"/>
              <a:buNone/>
              <a:defRPr/>
            </a:pPr>
            <a:endParaRPr lang="zh-TW" altLang="en-US" sz="2000" dirty="0" smtClean="0">
              <a:latin typeface="微軟正黑體"/>
              <a:ea typeface="微軟正黑體"/>
              <a:cs typeface="微軟正黑體"/>
            </a:endParaRP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zh-TW" altLang="en-US" sz="3000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由葡萄籽、紅酒、松樹皮萃取有效的原花色素</a:t>
            </a:r>
            <a:r>
              <a:rPr lang="en-US" altLang="zh-TW" sz="3000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(OPC)</a:t>
            </a:r>
            <a:r>
              <a:rPr lang="zh-TW" altLang="en-US" sz="3000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成分。配合山桑果萃取物及柑橘屬生物類黃酮，國外報告其為優異的抗氧化成分。</a:t>
            </a:r>
            <a:endParaRPr lang="zh-TW" altLang="en-US" sz="1400" dirty="0" smtClean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28775"/>
            <a:ext cx="18351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FEATURE-red%20wine1-180_tcm18-42187"/>
          <p:cNvPicPr>
            <a:picLocks noChangeAspect="1" noChangeArrowheads="1"/>
          </p:cNvPicPr>
          <p:nvPr/>
        </p:nvPicPr>
        <p:blipFill>
          <a:blip r:embed="rId3">
            <a:lum bright="18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57563"/>
            <a:ext cx="18351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va_pine_bark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229225"/>
            <a:ext cx="18351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2" y="38100"/>
            <a:ext cx="1143000" cy="14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7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67818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 smtClean="0">
                <a:latin typeface="微軟正黑體"/>
                <a:ea typeface="微軟正黑體"/>
                <a:cs typeface="微軟正黑體"/>
              </a:rPr>
              <a:t>愛的奇蹟™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葡萄籽、松樹皮、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4000" dirty="0">
                <a:latin typeface="微軟正黑體"/>
                <a:ea typeface="微軟正黑體"/>
                <a:cs typeface="微軟正黑體"/>
              </a:rPr>
            </a:br>
            <a:r>
              <a:rPr lang="zh-TW" altLang="en-US" sz="4000" dirty="0" smtClean="0">
                <a:latin typeface="微軟正黑體"/>
                <a:ea typeface="微軟正黑體"/>
                <a:cs typeface="微軟正黑體"/>
              </a:rPr>
              <a:t>紅酒萃取精華粉末主要成份</a:t>
            </a:r>
            <a:endParaRPr lang="en-US" sz="4000" dirty="0"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62000" y="1752600"/>
            <a:ext cx="7467600" cy="4362450"/>
            <a:chOff x="762000" y="1752600"/>
            <a:chExt cx="7467600" cy="4362450"/>
          </a:xfrm>
        </p:grpSpPr>
        <p:sp>
          <p:nvSpPr>
            <p:cNvPr id="6" name="Content Placeholder 1"/>
            <p:cNvSpPr txBox="1">
              <a:spLocks/>
            </p:cNvSpPr>
            <p:nvPr/>
          </p:nvSpPr>
          <p:spPr>
            <a:xfrm>
              <a:off x="762000" y="1752600"/>
              <a:ext cx="7467600" cy="436245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松樹皮萃取物</a:t>
              </a:r>
              <a:r>
                <a:rPr lang="zh-CN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（</a:t>
              </a:r>
              <a:r>
                <a:rPr lang="zh-TW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     容健</a:t>
              </a:r>
              <a:r>
                <a:rPr lang="en-US" altLang="zh-TW" sz="2800" b="1" baseline="30000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® </a:t>
              </a:r>
              <a:r>
                <a:rPr lang="zh-TW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）</a:t>
              </a:r>
              <a:endParaRPr lang="en-US" altLang="zh-TW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pPr marL="0" indent="0">
                <a:buFont typeface="Wingdings"/>
                <a:buNone/>
              </a:pPr>
              <a:r>
                <a:rPr lang="zh-TW" alt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碧容健</a:t>
              </a:r>
              <a:r>
                <a:rPr lang="en-US" altLang="zh-TW" baseline="30000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®</a:t>
              </a:r>
              <a:r>
                <a:rPr lang="en-US" altLang="zh-TW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(</a:t>
              </a:r>
              <a:r>
                <a:rPr lang="en-US" altLang="zh-TW" dirty="0" err="1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Pycnogenol</a:t>
              </a:r>
              <a:r>
                <a:rPr lang="en-US" altLang="zh-TW" baseline="30000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®</a:t>
              </a:r>
              <a:r>
                <a:rPr lang="en-US" altLang="zh-TW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)</a:t>
              </a:r>
              <a:r>
                <a:rPr lang="zh-TW" alt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是由海岸松樹皮提取的天然植物萃取物。松樹皮萃取物是原花青素、生物類黃酮及有機酸的組合</a:t>
              </a:r>
              <a:r>
                <a:rPr lang="zh-TW" altLang="en-US" sz="2800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。</a:t>
              </a:r>
              <a:endParaRPr lang="en-US" altLang="zh-TW" sz="2800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r>
                <a:rPr lang="zh-TW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葡萄籽萃取物</a:t>
              </a:r>
              <a:endParaRPr lang="en-US" altLang="zh-TW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pPr marL="0" indent="0">
                <a:buFont typeface="Wingdings"/>
                <a:buNone/>
              </a:pPr>
              <a:r>
                <a:rPr lang="zh-TW" alt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葡萄籽萃取物主要提取自紅葡萄（非白葡萄）的籽，它含有稱為原花青素</a:t>
              </a:r>
              <a:r>
                <a:rPr 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(OPC)</a:t>
              </a:r>
              <a:r>
                <a:rPr lang="zh-TW" alt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的化合物。葡萄籽萃取物還擁有豐富的多酚類。</a:t>
              </a:r>
              <a:endParaRPr lang="en-US" altLang="zh-TW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r>
                <a:rPr lang="zh-TW" altLang="en-US" sz="2800" b="1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紅酒萃取物</a:t>
              </a:r>
              <a:endParaRPr lang="en-US" altLang="zh-TW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pPr marL="0" indent="0">
                <a:buFont typeface="Wingdings 2"/>
                <a:buNone/>
              </a:pPr>
              <a:r>
                <a:rPr lang="zh-TW" altLang="en-US" dirty="0" smtClean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紅酒萃取物是存在於葡萄藤、根、籽及莖。</a:t>
              </a:r>
              <a:endParaRPr lang="en-US" altLang="zh-TW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  <a:p>
              <a:pPr marL="0" indent="0">
                <a:buFont typeface="Wingdings"/>
                <a:buNone/>
              </a:pPr>
              <a:endParaRPr lang="en-US" altLang="zh-TW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580582" y="1782246"/>
              <a:ext cx="87235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>
                  <a:solidFill>
                    <a:srgbClr val="51253A"/>
                  </a:solidFill>
                  <a:latin typeface="微軟正黑體"/>
                  <a:ea typeface="微軟正黑體"/>
                  <a:cs typeface="微軟正黑體"/>
                </a:rPr>
                <a:t>碧</a:t>
              </a:r>
              <a:endParaRPr lang="zh-TW" altLang="en-US" sz="2800" b="1" dirty="0"/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2" y="38100"/>
            <a:ext cx="1143000" cy="14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1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934200" cy="751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67600" cy="436245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山</a:t>
            </a:r>
            <a:r>
              <a:rPr lang="zh-TW" altLang="en-US" sz="2800" b="1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桑</a:t>
            </a:r>
            <a:r>
              <a:rPr lang="zh-CN" altLang="en-US" sz="2800" b="1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果</a:t>
            </a:r>
            <a:r>
              <a:rPr lang="zh-TW" altLang="en-US" sz="2800" b="1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萃取物</a:t>
            </a:r>
            <a:endParaRPr lang="en-US" altLang="zh-TW" sz="2800" b="1" dirty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山桑</a:t>
            </a:r>
            <a:r>
              <a:rPr lang="zh-CN" altLang="en-US" sz="24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果</a:t>
            </a:r>
            <a:r>
              <a:rPr lang="zh-TW" altLang="en-US" sz="24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萃取物是提取自歐洲一種普遍的矮灌木果實，這種植物與藍莓非常近似。成熟的莓類萃取物含有稱為花青素的</a:t>
            </a:r>
            <a:r>
              <a:rPr lang="zh-CN" altLang="en-US" sz="24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類</a:t>
            </a:r>
            <a:r>
              <a:rPr lang="zh-TW" altLang="en-US" sz="24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黃酮色素</a:t>
            </a:r>
            <a:r>
              <a:rPr lang="zh-TW" altLang="en-US" sz="2400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sz="1600" b="1" dirty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柑橘生物類黃酮</a:t>
            </a:r>
            <a:endParaRPr lang="en-US" altLang="zh-TW" sz="2800" b="1" dirty="0" smtClean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生物類黃酮是存在於部份植物的物質</a:t>
            </a:r>
            <a:r>
              <a:rPr lang="zh-TW" altLang="en-US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b="1" dirty="0" smtClean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2800" b="1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橄欖果萃取物</a:t>
            </a:r>
            <a:endParaRPr lang="en-US" altLang="zh-TW" sz="2800" b="1" dirty="0" smtClean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內含橄欖多酚，</a:t>
            </a:r>
            <a:r>
              <a:rPr lang="zh-TW" altLang="en-US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是種抗氧化</a:t>
            </a:r>
            <a:r>
              <a:rPr lang="zh-TW" altLang="en-US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成分，能有助於健康。</a:t>
            </a:r>
            <a:endParaRPr lang="en-US" altLang="zh-TW" dirty="0" smtClean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lang="ro-RO" altLang="zh-TW" sz="1800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Int </a:t>
            </a:r>
            <a:r>
              <a:rPr lang="ro-RO" altLang="zh-TW" sz="1800" dirty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J Vitam Nutr Res. 2009 May;79(3):152-65</a:t>
            </a:r>
            <a:r>
              <a:rPr lang="ro-RO" altLang="zh-TW" sz="1800" dirty="0" smtClean="0">
                <a:solidFill>
                  <a:srgbClr val="51253A"/>
                </a:solidFill>
                <a:latin typeface="微軟正黑體"/>
                <a:ea typeface="微軟正黑體"/>
                <a:cs typeface="微軟正黑體"/>
              </a:rPr>
              <a:t>.)</a:t>
            </a:r>
            <a:endParaRPr lang="en-US" altLang="zh-TW" sz="1800" dirty="0">
              <a:solidFill>
                <a:srgbClr val="51253A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838200"/>
            <a:ext cx="67818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 smtClean="0">
                <a:latin typeface="微軟正黑體"/>
                <a:ea typeface="微軟正黑體"/>
                <a:cs typeface="微軟正黑體"/>
              </a:rPr>
              <a:t>愛的奇蹟™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葡萄籽、松樹皮、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4000" dirty="0">
                <a:latin typeface="微軟正黑體"/>
                <a:ea typeface="微軟正黑體"/>
                <a:cs typeface="微軟正黑體"/>
              </a:rPr>
            </a:br>
            <a:r>
              <a:rPr lang="zh-TW" altLang="en-US" sz="4000" dirty="0" smtClean="0">
                <a:latin typeface="微軟正黑體"/>
                <a:ea typeface="微軟正黑體"/>
                <a:cs typeface="微軟正黑體"/>
              </a:rPr>
              <a:t>紅酒萃取精華粉末主要成份</a:t>
            </a:r>
            <a:endParaRPr lang="en-US" sz="4000" dirty="0"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2" y="38100"/>
            <a:ext cx="1143000" cy="14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0" y="6211669"/>
            <a:ext cx="9236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i="1" dirty="0">
                <a:solidFill>
                  <a:schemeClr val="bg1">
                    <a:lumMod val="50000"/>
                  </a:schemeClr>
                </a:solidFill>
              </a:rPr>
              <a:t>碧容健 </a:t>
            </a:r>
            <a:r>
              <a:rPr lang="en-US" altLang="zh-TW" i="1" baseline="30000" dirty="0">
                <a:solidFill>
                  <a:schemeClr val="bg1">
                    <a:lumMod val="50000"/>
                  </a:schemeClr>
                </a:solidFill>
              </a:rPr>
              <a:t>®</a:t>
            </a:r>
            <a:r>
              <a:rPr lang="en-US" altLang="zh-TW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zh-TW" altLang="en-US" i="1" dirty="0">
                <a:solidFill>
                  <a:schemeClr val="bg1">
                    <a:lumMod val="50000"/>
                  </a:schemeClr>
                </a:solidFill>
              </a:rPr>
              <a:t>為賀發研究機構</a:t>
            </a:r>
            <a:r>
              <a:rPr lang="en-US" altLang="zh-TW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zh-TW" i="1" dirty="0" err="1">
                <a:solidFill>
                  <a:schemeClr val="bg1">
                    <a:lumMod val="50000"/>
                  </a:schemeClr>
                </a:solidFill>
              </a:rPr>
              <a:t>Horphag</a:t>
            </a:r>
            <a:r>
              <a:rPr lang="en-US" altLang="zh-TW" i="1" dirty="0">
                <a:solidFill>
                  <a:schemeClr val="bg1">
                    <a:lumMod val="50000"/>
                  </a:schemeClr>
                </a:solidFill>
              </a:rPr>
              <a:t> Research Ltd.)</a:t>
            </a:r>
            <a:r>
              <a:rPr lang="zh-TW" altLang="en-US" i="1" dirty="0">
                <a:solidFill>
                  <a:schemeClr val="bg1">
                    <a:lumMod val="50000"/>
                  </a:schemeClr>
                </a:solidFill>
              </a:rPr>
              <a:t>的註冊商標</a:t>
            </a:r>
            <a:r>
              <a:rPr lang="zh-TW" altLang="en-US" i="1" dirty="0" smtClean="0">
                <a:solidFill>
                  <a:schemeClr val="bg1">
                    <a:lumMod val="50000"/>
                  </a:schemeClr>
                </a:solidFill>
              </a:rPr>
              <a:t>，</a:t>
            </a:r>
            <a:endParaRPr lang="en-US" altLang="zh-TW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TW" altLang="en-US" i="1" dirty="0" smtClean="0">
                <a:solidFill>
                  <a:schemeClr val="bg1">
                    <a:lumMod val="50000"/>
                  </a:schemeClr>
                </a:solidFill>
              </a:rPr>
              <a:t>此</a:t>
            </a:r>
            <a:r>
              <a:rPr lang="zh-TW" altLang="en-US" i="1" dirty="0">
                <a:solidFill>
                  <a:schemeClr val="bg1">
                    <a:lumMod val="50000"/>
                  </a:schemeClr>
                </a:solidFill>
              </a:rPr>
              <a:t>產品受一個或多個美國專利和其他國際專利的保護。</a:t>
            </a:r>
          </a:p>
        </p:txBody>
      </p:sp>
    </p:spTree>
    <p:extLst>
      <p:ext uri="{BB962C8B-B14F-4D97-AF65-F5344CB8AC3E}">
        <p14:creationId xmlns:p14="http://schemas.microsoft.com/office/powerpoint/2010/main" val="16589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微軟正黑體"/>
                <a:ea typeface="微軟正黑體"/>
                <a:cs typeface="微軟正黑體"/>
              </a:rPr>
              <a:t>食用方法</a:t>
            </a:r>
            <a:endParaRPr lang="en-US" sz="4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524000"/>
            <a:ext cx="7772400" cy="3474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2800" b="1" dirty="0">
                <a:latin typeface="微軟正黑體"/>
                <a:ea typeface="微軟正黑體"/>
                <a:cs typeface="微軟正黑體"/>
              </a:rPr>
              <a:t>如何食用愛的奇蹟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™</a:t>
            </a:r>
            <a:r>
              <a:rPr lang="zh-TW" altLang="en-US" sz="2800" b="1" dirty="0">
                <a:latin typeface="微軟正黑體"/>
                <a:ea typeface="微軟正黑體"/>
                <a:cs typeface="微軟正黑體"/>
              </a:rPr>
              <a:t>葡萄籽、松樹皮、紅酒萃取精華粉末？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r>
              <a:rPr lang="en-US" sz="2800" u="sng" dirty="0">
                <a:latin typeface="微軟正黑體"/>
                <a:ea typeface="微軟正黑體"/>
                <a:cs typeface="微軟正黑體"/>
              </a:rPr>
              <a:t>2-3</a:t>
            </a:r>
            <a:r>
              <a:rPr lang="zh-TW" altLang="en-US" sz="2800" u="sng" dirty="0">
                <a:latin typeface="微軟正黑體"/>
                <a:ea typeface="微軟正黑體"/>
                <a:cs typeface="微軟正黑體"/>
              </a:rPr>
              <a:t>歲兒童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：將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1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瓶蓋量的粉末倒進瓶杯。加水至杯上的刻度線（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60 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毫升）並攪拌。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r>
              <a:rPr lang="en-US" sz="2800" u="sng" dirty="0">
                <a:latin typeface="微軟正黑體"/>
                <a:ea typeface="微軟正黑體"/>
                <a:cs typeface="微軟正黑體"/>
              </a:rPr>
              <a:t>4</a:t>
            </a:r>
            <a:r>
              <a:rPr lang="zh-TW" altLang="en-US" sz="2800" u="sng" dirty="0">
                <a:latin typeface="微軟正黑體"/>
                <a:ea typeface="微軟正黑體"/>
                <a:cs typeface="微軟正黑體"/>
              </a:rPr>
              <a:t>歲以上兒童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：：將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2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小瓶蓋量的粉末倒進瓶杯，加水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120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毫升（瓶杯線水量為</a:t>
            </a:r>
            <a:r>
              <a:rPr lang="en-US" sz="2800" dirty="0">
                <a:latin typeface="微軟正黑體"/>
                <a:ea typeface="微軟正黑體"/>
                <a:cs typeface="微軟正黑體"/>
              </a:rPr>
              <a:t>60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毫升），攪拌後飲用。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2800" dirty="0" smtClean="0">
                <a:latin typeface="微軟正黑體"/>
                <a:ea typeface="微軟正黑體"/>
                <a:cs typeface="微軟正黑體"/>
              </a:rPr>
              <a:t>本</a:t>
            </a: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品為營養補充食品，每日食用一次或按醫護人員指示食用。建議空腹飲用。使用規定的粉量與水混合才會使本產品達到等滲狀態。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endParaRPr lang="en-US" sz="2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0205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930"/>
            <a:ext cx="7467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微軟正黑體"/>
                <a:ea typeface="微軟正黑體"/>
                <a:cs typeface="微軟正黑體"/>
              </a:rPr>
              <a:t>常見問題</a:t>
            </a:r>
            <a:endParaRPr lang="en-US" sz="4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71600" y="1524000"/>
            <a:ext cx="6781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b="1" dirty="0">
                <a:latin typeface="微軟正黑體"/>
                <a:ea typeface="微軟正黑體"/>
                <a:cs typeface="微軟正黑體"/>
              </a:rPr>
              <a:t>什麼是生物類黃酮？ 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pPr marL="45720" indent="0">
              <a:buNone/>
            </a:pPr>
            <a:r>
              <a:rPr lang="zh-TW" altLang="en-US" sz="2800" dirty="0">
                <a:latin typeface="微軟正黑體"/>
                <a:ea typeface="微軟正黑體"/>
                <a:cs typeface="微軟正黑體"/>
              </a:rPr>
              <a:t>生物類黃酮是植物性有機複合物。植物和水果擁有不同的顏色，是因為各含不同的生物類黃酮。生物類黃酮在營養學上扮演重要的角色，有助於健康維持。 </a:t>
            </a:r>
            <a:endParaRPr lang="en-US" sz="2800" dirty="0">
              <a:latin typeface="微軟正黑體"/>
              <a:ea typeface="微軟正黑體"/>
              <a:cs typeface="微軟正黑體"/>
            </a:endParaRPr>
          </a:p>
          <a:p>
            <a:endParaRPr lang="en-US" sz="2800" dirty="0"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120081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2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524000"/>
            <a:ext cx="6400800" cy="34747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産品代碼</a:t>
            </a:r>
            <a:r>
              <a:rPr lang="en-US" altLang="zh-TW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	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T6939</a:t>
            </a:r>
            <a:endParaRPr lang="en-US" altLang="zh-TW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淨重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300 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公克</a:t>
            </a:r>
            <a:endParaRPr lang="zh-TW" altLang="en-US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超連鎖</a:t>
            </a:r>
            <a:r>
              <a:rPr lang="en-US" altLang="zh-TW" sz="3600" b="1" baseline="30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®</a:t>
            </a:r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成本價</a:t>
            </a:r>
            <a:r>
              <a:rPr lang="en-US" altLang="zh-TW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 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1,970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建議零售價</a:t>
            </a:r>
            <a:r>
              <a:rPr lang="en-US" altLang="zh-TW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NT</a:t>
            </a:r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2,760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BV: 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endParaRPr lang="en-US" altLang="zh-TW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36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00400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678</TotalTime>
  <Words>528</Words>
  <Application>Microsoft Office PowerPoint</Application>
  <PresentationFormat>如螢幕大小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Oriel</vt:lpstr>
      <vt:lpstr>1_Oriel</vt:lpstr>
      <vt:lpstr>愛的奇蹟™ 葡萄籽、松樹皮、 紅酒萃取精華粉末</vt:lpstr>
      <vt:lpstr>讓下一代贏在起跑點  ～補充抗氧化成分～ </vt:lpstr>
      <vt:lpstr>抗氧化成分有哪些</vt:lpstr>
      <vt:lpstr>OPC原花色素</vt:lpstr>
      <vt:lpstr>PowerPoint 簡報</vt:lpstr>
      <vt:lpstr>PowerPoint 簡報</vt:lpstr>
      <vt:lpstr>食用方法</vt:lpstr>
      <vt:lpstr>常見問題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愛的奇蹟™ 葡萄籽、松樹皮、 紅酒萃取精華粉末</dc:title>
  <dc:creator>Nancy Fang</dc:creator>
  <cp:lastModifiedBy>Laura Chen</cp:lastModifiedBy>
  <cp:revision>41</cp:revision>
  <dcterms:created xsi:type="dcterms:W3CDTF">2016-09-29T19:26:26Z</dcterms:created>
  <dcterms:modified xsi:type="dcterms:W3CDTF">2016-10-26T06:42:22Z</dcterms:modified>
</cp:coreProperties>
</file>